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ppt/notesSlides/notesSlide6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Default Extension="gif" ContentType="image/gif"/>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66"/>
  </p:notesMasterIdLst>
  <p:sldIdLst>
    <p:sldId id="360" r:id="rId2"/>
    <p:sldId id="257" r:id="rId3"/>
    <p:sldId id="358" r:id="rId4"/>
    <p:sldId id="338" r:id="rId5"/>
    <p:sldId id="334" r:id="rId6"/>
    <p:sldId id="335" r:id="rId7"/>
    <p:sldId id="278" r:id="rId8"/>
    <p:sldId id="259" r:id="rId9"/>
    <p:sldId id="350" r:id="rId10"/>
    <p:sldId id="260" r:id="rId11"/>
    <p:sldId id="261" r:id="rId12"/>
    <p:sldId id="262" r:id="rId13"/>
    <p:sldId id="263" r:id="rId14"/>
    <p:sldId id="264" r:id="rId15"/>
    <p:sldId id="265" r:id="rId16"/>
    <p:sldId id="266" r:id="rId17"/>
    <p:sldId id="277" r:id="rId18"/>
    <p:sldId id="359" r:id="rId19"/>
    <p:sldId id="267" r:id="rId20"/>
    <p:sldId id="268" r:id="rId21"/>
    <p:sldId id="320" r:id="rId22"/>
    <p:sldId id="321" r:id="rId23"/>
    <p:sldId id="322" r:id="rId24"/>
    <p:sldId id="271" r:id="rId25"/>
    <p:sldId id="328" r:id="rId26"/>
    <p:sldId id="273" r:id="rId27"/>
    <p:sldId id="323" r:id="rId28"/>
    <p:sldId id="324" r:id="rId29"/>
    <p:sldId id="325" r:id="rId30"/>
    <p:sldId id="326" r:id="rId31"/>
    <p:sldId id="275" r:id="rId32"/>
    <p:sldId id="276" r:id="rId33"/>
    <p:sldId id="327" r:id="rId34"/>
    <p:sldId id="331" r:id="rId35"/>
    <p:sldId id="280" r:id="rId36"/>
    <p:sldId id="282" r:id="rId37"/>
    <p:sldId id="283" r:id="rId38"/>
    <p:sldId id="284" r:id="rId39"/>
    <p:sldId id="287" r:id="rId40"/>
    <p:sldId id="288" r:id="rId41"/>
    <p:sldId id="289" r:id="rId42"/>
    <p:sldId id="348" r:id="rId43"/>
    <p:sldId id="352" r:id="rId44"/>
    <p:sldId id="347" r:id="rId45"/>
    <p:sldId id="285" r:id="rId46"/>
    <p:sldId id="339" r:id="rId47"/>
    <p:sldId id="286" r:id="rId48"/>
    <p:sldId id="290" r:id="rId49"/>
    <p:sldId id="291" r:id="rId50"/>
    <p:sldId id="293" r:id="rId51"/>
    <p:sldId id="292" r:id="rId52"/>
    <p:sldId id="294" r:id="rId53"/>
    <p:sldId id="295" r:id="rId54"/>
    <p:sldId id="296" r:id="rId55"/>
    <p:sldId id="297" r:id="rId56"/>
    <p:sldId id="342" r:id="rId57"/>
    <p:sldId id="332" r:id="rId58"/>
    <p:sldId id="351" r:id="rId59"/>
    <p:sldId id="299" r:id="rId60"/>
    <p:sldId id="300" r:id="rId61"/>
    <p:sldId id="301" r:id="rId62"/>
    <p:sldId id="329" r:id="rId63"/>
    <p:sldId id="355" r:id="rId64"/>
    <p:sldId id="356" r:id="rId65"/>
  </p:sldIdLst>
  <p:sldSz cx="9144000" cy="6858000" type="screen4x3"/>
  <p:notesSz cx="6797675" cy="9928225"/>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minik Petko" initials="" lastIdx="1" clrIdx="0"/>
  <p:cmAuthor id="1" name="Anonymous" initials="" lastIdx="2" clrIdx="1"/>
  <p:cmAuthor id="2" name="Billaud" initials="B" lastIdx="18" clrIdx="2"/>
  <p:cmAuthor id="3" name="dopet" initials="d" lastIdx="2"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461" autoAdjust="0"/>
  </p:normalViewPr>
  <p:slideViewPr>
    <p:cSldViewPr>
      <p:cViewPr varScale="1">
        <p:scale>
          <a:sx n="71" d="100"/>
          <a:sy n="71" d="100"/>
        </p:scale>
        <p:origin x="-1758"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919163" y="744538"/>
            <a:ext cx="4960937"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79768" y="4715907"/>
            <a:ext cx="5438139" cy="4467701"/>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 xmlns:p14="http://schemas.microsoft.com/office/powerpoint/2010/main" val="428544181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www.skppsc.ch/" TargetMode="External"/><Relationship Id="rId3" Type="http://schemas.openxmlformats.org/officeDocument/2006/relationships/hyperlink" Target="http://www.actioninnocence.org/" TargetMode="External"/><Relationship Id="rId7" Type="http://schemas.openxmlformats.org/officeDocument/2006/relationships/hyperlink" Target="http://www.projuventute.ch/"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www.jugendundmedien.ch/" TargetMode="External"/><Relationship Id="rId5" Type="http://schemas.openxmlformats.org/officeDocument/2006/relationships/hyperlink" Target="http://www.formation-des-parents.ch/" TargetMode="External"/><Relationship Id="rId4" Type="http://schemas.openxmlformats.org/officeDocument/2006/relationships/hyperlink" Target="http://www.elternbildung.ch/" TargetMode="External"/><Relationship Id="rId9" Type="http://schemas.openxmlformats.org/officeDocument/2006/relationships/hyperlink" Target="http://www.swisscom.ch/medienkurse"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mpfs.de/"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3" Type="http://schemas.openxmlformats.org/officeDocument/2006/relationships/hyperlink" Target="http://ada-zh.ch/media/pdf/schulden.pdf" TargetMode="External"/><Relationship Id="rId2" Type="http://schemas.openxmlformats.org/officeDocument/2006/relationships/slide" Target="../slides/slide41.xml"/><Relationship Id="rId1" Type="http://schemas.openxmlformats.org/officeDocument/2006/relationships/notesMaster" Target="../notesMasters/notesMaster1.xml"/><Relationship Id="rId4" Type="http://schemas.openxmlformats.org/officeDocument/2006/relationships/hyperlink" Target="http://www.admin.ch/opc/de/classified-compilation/19070042/index.html" TargetMode="Externa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3" Type="http://schemas.openxmlformats.org/officeDocument/2006/relationships/hyperlink" Target="http://www.jugendundmedien.ch/fileadmin/user_upload/Nationales_Programm/Referate_2._Nationales_Fachforum_2013/Keynote_Hasebrink_DE.pdf" TargetMode="External"/><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3" Type="http://schemas.openxmlformats.org/officeDocument/2006/relationships/hyperlink" Target="http://www.jugendundmedien.ch/beratung-und-angebote" TargetMode="External"/><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CH" dirty="0"/>
          </a:p>
        </p:txBody>
      </p:sp>
      <p:sp>
        <p:nvSpPr>
          <p:cNvPr id="4" name="Foliennummernplatzhalter 3"/>
          <p:cNvSpPr>
            <a:spLocks noGrp="1"/>
          </p:cNvSpPr>
          <p:nvPr>
            <p:ph type="sldNum" sz="quarter" idx="10"/>
          </p:nvPr>
        </p:nvSpPr>
        <p:spPr>
          <a:xfrm>
            <a:off x="3851098" y="9430041"/>
            <a:ext cx="2944958" cy="496572"/>
          </a:xfrm>
          <a:prstGeom prst="rect">
            <a:avLst/>
          </a:prstGeom>
        </p:spPr>
        <p:txBody>
          <a:bodyPr lIns="92994" tIns="46497" rIns="92994" bIns="46497"/>
          <a:lstStyle/>
          <a:p>
            <a:fld id="{D7FFB33D-E974-4BAE-8806-E9CA595294DD}" type="slidenum">
              <a:rPr lang="de-DE" smtClean="0"/>
              <a:pPr/>
              <a:t>1</a:t>
            </a:fld>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 name="Shape 5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Es ist nicht einfach,</a:t>
            </a:r>
            <a:r>
              <a:rPr lang="de-CH" baseline="0" dirty="0" smtClean="0"/>
              <a:t> Chancen und Gefahren digitaler Medien gegeneinander abzuwägen. Das kann nämlich zur Frage verleiten, ob nun die Vorteile oder die Nachteile überwiegen. Das ist jedoch nicht sinnvoll. Obwohl bestimmte Vorteile der digitalen Medien auch bestimmte Gefahren begünstigen können, macht es mehr Sinn, sich zu fragen, wie die Vorteile genutzt werden können, ohne von den Nachteilen betroffen zu sein. Ein erster Schritt zur Vermeidung von Gefahren ist dabei, von den Gefahren gehört zu haben. Fallgeschichten sind hierfür besonders wertvoll.</a:t>
            </a:r>
            <a:endParaRPr dirty="0"/>
          </a:p>
        </p:txBody>
      </p:sp>
    </p:spTree>
    <p:extLst>
      <p:ext uri="{BB962C8B-B14F-4D97-AF65-F5344CB8AC3E}">
        <p14:creationId xmlns="" xmlns:p14="http://schemas.microsoft.com/office/powerpoint/2010/main" val="16677983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Jugendliche</a:t>
            </a:r>
            <a:r>
              <a:rPr lang="de-CH" baseline="0" dirty="0" smtClean="0"/>
              <a:t> können mit digitalen Medien leichter als früher mit jugendgefährdenden Inhalten in Kontakt kommen. Das geschieht mittlerweile kaum noch, wie in diesem Zeitungsartikel, über direkte Bluetooth-Verbindungen zwischen Geräten, sondern viel einfacher über soziale Netzwerke, Tauschbörsen und Instant-Messaging. Insbesondere ältere Jugendliche kommen selten zufällig mit jugendgefährdenden Inhalten in Kontakt. «Sensation </a:t>
            </a:r>
            <a:r>
              <a:rPr lang="de-CH" baseline="0" dirty="0" err="1" smtClean="0"/>
              <a:t>seeking</a:t>
            </a:r>
            <a:r>
              <a:rPr lang="de-CH" baseline="0" dirty="0" smtClean="0"/>
              <a:t>» gehört zum normalen jugendlichen </a:t>
            </a:r>
            <a:r>
              <a:rPr lang="de-CH" baseline="0" dirty="0" err="1" smtClean="0"/>
              <a:t>Neugierverhalten</a:t>
            </a:r>
            <a:r>
              <a:rPr lang="de-CH" baseline="0" dirty="0" smtClean="0"/>
              <a:t> in dieser Lebensphase. Es kann in der </a:t>
            </a:r>
            <a:r>
              <a:rPr lang="de-CH" baseline="0" dirty="0" err="1" smtClean="0"/>
              <a:t>Gleichaltrigengruppe</a:t>
            </a:r>
            <a:r>
              <a:rPr lang="de-CH" baseline="0" dirty="0" smtClean="0"/>
              <a:t> sogar zu einer Art Sport werden, besonders krasse Medien zu finden und diese miteinander zu tauschen. Jugendliche haben oft noch weniger starre moralische Massstäbe als Erwachsene und sie stellen traditionelle Moralvorstellungen gerne auch provokant in Frage. Da es weder möglich noch sinnvoll ist, dieses Verhalten durch Regeln oder Verbote wirksam einzugrenzen, sind Gespräche mit Jugendlichen über solche Medienerlebnisse besonders wichtig.</a:t>
            </a:r>
          </a:p>
          <a:p>
            <a:endParaRPr lang="de-CH"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CH" sz="1100" i="0" baseline="0" dirty="0" smtClean="0"/>
              <a:t>Das Verbreiten von Filmen, auf denen eine Frau erschossen wurde ist nicht strafbar, wenn es sich nicht um ein eindeutig gewaltverherrlichendes Video oder Folter handelt. Diese Situation hier ist nicht ganz eindeutig. Aus diesem Grund eignet es sich gut als Diskussionsgrundlage.</a:t>
            </a:r>
          </a:p>
          <a:p>
            <a:endParaRPr dirty="0"/>
          </a:p>
        </p:txBody>
      </p:sp>
    </p:spTree>
    <p:extLst>
      <p:ext uri="{BB962C8B-B14F-4D97-AF65-F5344CB8AC3E}">
        <p14:creationId xmlns="" xmlns:p14="http://schemas.microsoft.com/office/powerpoint/2010/main" val="2147435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buNone/>
            </a:pPr>
            <a:r>
              <a:rPr lang="en" dirty="0"/>
              <a:t>http://www.badische-zeitung.de/liebe-familie/das-system-der-schikane--</a:t>
            </a:r>
            <a:r>
              <a:rPr lang="en" dirty="0" smtClean="0"/>
              <a:t>80054412.html</a:t>
            </a:r>
          </a:p>
          <a:p>
            <a:pPr>
              <a:buNone/>
            </a:pPr>
            <a:endParaRPr lang="en" dirty="0" smtClean="0"/>
          </a:p>
          <a:p>
            <a:pPr>
              <a:buNone/>
            </a:pPr>
            <a:r>
              <a:rPr lang="en" dirty="0" smtClean="0"/>
              <a:t>Das Beispiel zeigt, </a:t>
            </a:r>
            <a:r>
              <a:rPr lang="en" baseline="0" dirty="0" smtClean="0"/>
              <a:t>dass sich die Ursachen, Mobbingpraktiken und Auswirkungen nicht auf das Internet beschränken. Mobbing hat häufig gänzlich unvirtuelle Ursachen. Dass die Beleidungen und Hänseleien dann aber auch ihren Weg in das Internet finden, wird von den Opfern als besonders belastend empfunden, da die Beleidigungen dabei weltöffentlich werden und unter Umständen auch ein Schulwechsel nicht mehr viel bringt. Gleichzeitig können Mobbingaktivitäten in sozialen Netzwerken auch in einem abgeschotteten Raum erfolgen, was für das Opfer mindestens genauso belastend sein kann, da es sichtbar ausgeschlossen bleibt. Allerdings macht es Cybermobbing im Unterschied zu normalem Mobbing einfacher, Beweise für die Mobbinghandlungen zu dokumentieren. Dies kann eine gute Grundlage dafür sein, das Gespräch zu suchen, </a:t>
            </a:r>
            <a:r>
              <a:rPr lang="en" baseline="0" smtClean="0"/>
              <a:t>einen Interventionsprozess </a:t>
            </a:r>
            <a:r>
              <a:rPr lang="en" baseline="0" dirty="0" smtClean="0"/>
              <a:t>zu starten oder auch die Täter zu sanktionieren. Entscheidend für den Umgang mit Cybermobbing ist, das Problem zu erkennen, nicht herunterzuspielen, das Opfer nicht alleine zu lassen und gemeinsam eine Lösung zu suchen.</a:t>
            </a:r>
            <a:endParaRPr lang="en" dirty="0"/>
          </a:p>
        </p:txBody>
      </p:sp>
    </p:spTree>
    <p:extLst>
      <p:ext uri="{BB962C8B-B14F-4D97-AF65-F5344CB8AC3E}">
        <p14:creationId xmlns="" xmlns:p14="http://schemas.microsoft.com/office/powerpoint/2010/main" val="17276278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Die</a:t>
            </a:r>
            <a:r>
              <a:rPr lang="de-CH" baseline="0" dirty="0" smtClean="0"/>
              <a:t>se Geschichte zeigt, dass Cybermobbing nicht nur unter Kindern und Jugendlichen geschieht. Erwachsene reagieren oft überrascht und mit starken Sanktionen, wenn sie selbst von solchen Verunglimpfungen betroffen sind. Gleichzeitig könnte auch hier ein </a:t>
            </a:r>
            <a:r>
              <a:rPr lang="de-CH" baseline="0" smtClean="0"/>
              <a:t>vorsichtigerer Interventionsprozess </a:t>
            </a:r>
            <a:r>
              <a:rPr lang="de-CH" baseline="0" dirty="0" smtClean="0"/>
              <a:t>mehr Sinn machen, der auch danach fragt, warum es zu dieser Situation überhaupt gekommen ist. Das könnte langfristig zu einem besseren Schulklima führen und verhindern, dass sich solche Situationen wiederholen.</a:t>
            </a:r>
            <a:endParaRPr dirty="0"/>
          </a:p>
        </p:txBody>
      </p:sp>
    </p:spTree>
    <p:extLst>
      <p:ext uri="{BB962C8B-B14F-4D97-AF65-F5344CB8AC3E}">
        <p14:creationId xmlns="" xmlns:p14="http://schemas.microsoft.com/office/powerpoint/2010/main" val="1208093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buNone/>
            </a:pPr>
            <a:r>
              <a:rPr lang="en" dirty="0"/>
              <a:t>http://</a:t>
            </a:r>
            <a:r>
              <a:rPr lang="en" dirty="0" smtClean="0"/>
              <a:t>www.focus.de/schule/familie/ratgeber/abzocke-im-internet_aid_50743.html</a:t>
            </a:r>
          </a:p>
          <a:p>
            <a:pPr>
              <a:buNone/>
            </a:pPr>
            <a:endParaRPr lang="en" dirty="0" smtClean="0"/>
          </a:p>
          <a:p>
            <a:pPr>
              <a:buNone/>
            </a:pPr>
            <a:r>
              <a:rPr lang="en" dirty="0" smtClean="0"/>
              <a:t>Dass</a:t>
            </a:r>
            <a:r>
              <a:rPr lang="en" baseline="0" dirty="0" smtClean="0"/>
              <a:t> man im Internet per Mausklick Verträge abschliessen kann, verleitet nicht nur ehrliche Unternehmen dazu, diese Möglichkeiten zu nutzen. Ob das Recht oder Unrecht ist, ist nicht immer klar zu beurteilen. Grundsätzlich sollten Nutzer schnellstmöglich von ihrem Wiederrufsrecht Gebrauch machen, wenn ein Vertrag ohne ihre ausdrückliche Zustimmung zu den Vertragsbestimmungen zustande gekommen ist. Insbesondere, wenn Vertragsbedingungen versteckt sind, sollte das auch mit Screenshots dokumentiert werden. Minderjährige sind ausserdem nur in beschränktem Umfang vertragsfähig. Details dazu werden auf einer späteren Folie ausgeführt.</a:t>
            </a:r>
            <a:endParaRPr lang="en" dirty="0"/>
          </a:p>
        </p:txBody>
      </p:sp>
    </p:spTree>
    <p:extLst>
      <p:ext uri="{BB962C8B-B14F-4D97-AF65-F5344CB8AC3E}">
        <p14:creationId xmlns="" xmlns:p14="http://schemas.microsoft.com/office/powerpoint/2010/main" val="32464220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DE" sz="1100" kern="1200" dirty="0" smtClean="0">
                <a:solidFill>
                  <a:schemeClr val="tx1"/>
                </a:solidFill>
                <a:latin typeface="+mn-lt"/>
                <a:ea typeface="+mn-ea"/>
                <a:cs typeface="+mn-cs"/>
              </a:rPr>
              <a:t>Man spricht von «</a:t>
            </a:r>
            <a:r>
              <a:rPr lang="de-DE" sz="1100" kern="1200" dirty="0" err="1" smtClean="0">
                <a:solidFill>
                  <a:schemeClr val="tx1"/>
                </a:solidFill>
                <a:latin typeface="+mn-lt"/>
                <a:ea typeface="+mn-ea"/>
                <a:cs typeface="+mn-cs"/>
              </a:rPr>
              <a:t>Cybergrooming</a:t>
            </a:r>
            <a:r>
              <a:rPr lang="de-DE" sz="1100" kern="1200" dirty="0" smtClean="0">
                <a:solidFill>
                  <a:schemeClr val="tx1"/>
                </a:solidFill>
                <a:latin typeface="+mn-lt"/>
                <a:ea typeface="+mn-ea"/>
                <a:cs typeface="+mn-cs"/>
              </a:rPr>
              <a:t>» wenn eine erwachsene Person im Internet Kontakt mit einem Kind aufnimmt mit dem Ziel, sexuelle Handlungen vorzunehmen. </a:t>
            </a:r>
            <a:r>
              <a:rPr lang="de-CH" baseline="0" dirty="0" smtClean="0"/>
              <a:t>Erschreckend an diesem Beispiel ist vor allem, welche Strategien Täter anwenden können, um zuerst das Vertrauen der Kinder zu gewinnen und Informationen über die Opfer als Druckmittel zu gewinnen. Zu beachten ist, dass von solchen Situationen sowohl Mädchen wie auch Jungen betroffen sein können. Entscheidend für die Vermeidung und Klärung solcher Situation ist vor allem die Vertrauensbeziehung zwischen Kindern und Eltern sowie weiteren Bezugspersonen. Kinder müssen über solche Situationen informiert sein und sie sollen wissen, dass sie Hilfe erhalten wenn sie sich an die Bezugspersonen wenden. </a:t>
            </a:r>
            <a:r>
              <a:rPr lang="de-CH" sz="1100" kern="1200" dirty="0" smtClean="0">
                <a:solidFill>
                  <a:schemeClr val="tx1"/>
                </a:solidFill>
                <a:latin typeface="+mn-lt"/>
                <a:ea typeface="+mn-ea"/>
                <a:cs typeface="+mn-cs"/>
              </a:rPr>
              <a:t>Findet sich die erwachsene Person am vereinbarten Treffpunkt ein, macht sie sich strafbar wegen Versuchs von sexueller Handlung mit Kindern (Art. 187 in Verbindung mit Art. 22 StGB). Es sollte deshalb, je nach Schwere und Beweislage, auch Beratung bei der Polizei gesucht werden. </a:t>
            </a:r>
            <a:endParaRPr dirty="0"/>
          </a:p>
        </p:txBody>
      </p:sp>
    </p:spTree>
    <p:extLst>
      <p:ext uri="{BB962C8B-B14F-4D97-AF65-F5344CB8AC3E}">
        <p14:creationId xmlns="" xmlns:p14="http://schemas.microsoft.com/office/powerpoint/2010/main" val="6746540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buNone/>
            </a:pPr>
            <a:r>
              <a:rPr lang="en" dirty="0"/>
              <a:t>http://www.tagblatt.de/Home/nachrichten/tuebingen_artikel,-Viele-Jugendliche-verbringen-taeglich-Stunden-vorm-Computer-_</a:t>
            </a:r>
            <a:r>
              <a:rPr lang="en" dirty="0" smtClean="0"/>
              <a:t>arid,241607.html</a:t>
            </a:r>
          </a:p>
          <a:p>
            <a:pPr>
              <a:buNone/>
            </a:pPr>
            <a:endParaRPr lang="en" dirty="0" smtClean="0"/>
          </a:p>
          <a:p>
            <a:pPr>
              <a:buNone/>
            </a:pPr>
            <a:r>
              <a:rPr lang="en" baseline="0" dirty="0" smtClean="0"/>
              <a:t>Intensive Game- und Internetaktivitäten sind noch kein hinreichendes Zeichen für eine Sucht. </a:t>
            </a:r>
            <a:r>
              <a:rPr lang="en" dirty="0" smtClean="0"/>
              <a:t>Internet-</a:t>
            </a:r>
            <a:r>
              <a:rPr lang="en" baseline="0" dirty="0" smtClean="0"/>
              <a:t> und Spielsucht ist, wie alle Suchterkrankungen, gekennzeichnet durch einen fortgeschrittenen Kontrollverlust und einen Leidensdruck, der damit verbunden ist. Nach aussen sichtbar sind allenfalls auch zusätzliche Merkmale wie eine steigende Dosis, Toleranzentwicklung, die Vernachlässigung anderer Lebensbereiche wie Schlaf, Nahrung, Schule, Arbeit oder Freunde, Leugnung und Schuldgefühle. Mediensucht kann sich auf ganz verschiedene Aspekte richten, z.B. Games, Soziale Netzwerke, News oder Pornographie. </a:t>
            </a:r>
          </a:p>
          <a:p>
            <a:pPr>
              <a:buNone/>
            </a:pPr>
            <a:r>
              <a:rPr lang="en" baseline="0" dirty="0" smtClean="0"/>
              <a:t>Sucht hängt oft auch mit einem Mix weiterer Probleme zusammen, z.B. Alkohol- und Drogenabhängigkeit, Depression, Arbeitslosigkeit oder Beziehungsprobleme. Sucht ist letztlich etwas sehr Individuelles und bei den Betroffenen selbst muss die Einsicht reifen, dass die aktuelle Situation nicht gut ist und eine Veränderung anzustreben ist. D</a:t>
            </a:r>
            <a:r>
              <a:rPr lang="de-CH" baseline="0" dirty="0" smtClean="0"/>
              <a:t>a</a:t>
            </a:r>
            <a:r>
              <a:rPr lang="en" baseline="0" dirty="0" smtClean="0"/>
              <a:t>bei können Bezugs- und Fachpersonen Unterstützung bieten.</a:t>
            </a:r>
            <a:endParaRPr lang="en" dirty="0"/>
          </a:p>
        </p:txBody>
      </p:sp>
    </p:spTree>
    <p:extLst>
      <p:ext uri="{BB962C8B-B14F-4D97-AF65-F5344CB8AC3E}">
        <p14:creationId xmlns="" xmlns:p14="http://schemas.microsoft.com/office/powerpoint/2010/main" val="11844184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8" name="Shape 178"/>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Im Internet sitzen auf der anderen Seite des Bildschirms immer andere Menschen. Insofern können alle Interaktionen</a:t>
            </a:r>
            <a:r>
              <a:rPr lang="de-CH" baseline="0" dirty="0" smtClean="0"/>
              <a:t>, die im Netz stattfinden, als medial vermittelte aber letztlich äusserst reale Kommunikationsformen zwischen Personen betrachtet werden. Die Reaktionen von Menschen auf Online-Interaktionen können sich real äussern, etwa in Rechtsstreitigkeiten. Das Internet ist kein rechtsfreier Raum, jeder Mausklick wird auf Servern aufgezeichnet und die IP Adresse des zugreifenden Computers wird dokumentiert. Dass man sich vollständig anonym im Internet bewegt ist nur noch mit grossem Aufwand möglich. Die Spuren, die Nutzer bewusst oder unbewusst im Internet hinterlassen, sind zudem sehr langlebig. Ein einmal hochgeladenes Bild oder Video wird schnell weiterverbreitet und findet sich dann auf unzähligen Servern. Es ist im negativen Fall kaum noch möglich das je wieder aus dem Internet zu entfernen. Sehr verbreitet ist auch die Illusion, es werde einem selbst schon nichts passieren. Eine kurze Umfrage im Bekanntenkreis kann diese Einschätzung schnell revidieren. </a:t>
            </a:r>
            <a:endParaRPr dirty="0"/>
          </a:p>
        </p:txBody>
      </p:sp>
    </p:spTree>
    <p:extLst>
      <p:ext uri="{BB962C8B-B14F-4D97-AF65-F5344CB8AC3E}">
        <p14:creationId xmlns="" xmlns:p14="http://schemas.microsoft.com/office/powerpoint/2010/main" val="10022071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8" name="Shape 178"/>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Es gibt viele Videos,</a:t>
            </a:r>
            <a:r>
              <a:rPr lang="de-CH" baseline="0" dirty="0" smtClean="0"/>
              <a:t> die auf pointierte Art und Weise verdeutlichen, wo im Internet die Probleme liegen können. Es lohnt sich, diese Videos einmal anzusehen.</a:t>
            </a:r>
            <a:endParaRPr dirty="0"/>
          </a:p>
        </p:txBody>
      </p:sp>
    </p:spTree>
    <p:extLst>
      <p:ext uri="{BB962C8B-B14F-4D97-AF65-F5344CB8AC3E}">
        <p14:creationId xmlns="" xmlns:p14="http://schemas.microsoft.com/office/powerpoint/2010/main" val="982249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buNone/>
            </a:pPr>
            <a:r>
              <a:rPr lang="en" dirty="0" smtClean="0"/>
              <a:t>Ein Erfahrungsaustausch</a:t>
            </a:r>
            <a:r>
              <a:rPr lang="en" baseline="0" dirty="0" smtClean="0"/>
              <a:t> zwischen Eltern ist wichtig, da er zeigen kann, dass man mit bestimmten Erlebnissen nicht allein ist. Dies kann zu einer Ent-Tabuisierung aber auch zu einer Ent-Dramatisierung von bestimmten Erlebnissen führen.</a:t>
            </a:r>
            <a:endParaRPr lang="en" dirty="0"/>
          </a:p>
        </p:txBody>
      </p:sp>
    </p:spTree>
    <p:extLst>
      <p:ext uri="{BB962C8B-B14F-4D97-AF65-F5344CB8AC3E}">
        <p14:creationId xmlns="" xmlns:p14="http://schemas.microsoft.com/office/powerpoint/2010/main" val="3702020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 name="Shape 3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Der vorliegende Foliensatz soll als Anregung und Vorlage für Elternbildungsarbeit im Kontext</a:t>
            </a:r>
            <a:r>
              <a:rPr lang="de-CH" baseline="0" dirty="0" smtClean="0"/>
              <a:t> des Themas „Jugend und digitale Medien“ dienen. </a:t>
            </a:r>
            <a:endParaRPr lang="de-CH" dirty="0" smtClean="0"/>
          </a:p>
          <a:p>
            <a:r>
              <a:rPr lang="de-CH" dirty="0" smtClean="0"/>
              <a:t>Er ist entstanden im Rahmen eines Projekts des Nationalen Programms Jugend und Medien, in Kooperation mit folgenden Institutionen:</a:t>
            </a:r>
          </a:p>
          <a:p>
            <a:r>
              <a:rPr lang="de-CH" dirty="0" smtClean="0"/>
              <a:t>Action </a:t>
            </a:r>
            <a:r>
              <a:rPr lang="de-CH" dirty="0" err="1" smtClean="0"/>
              <a:t>Innocence</a:t>
            </a:r>
            <a:r>
              <a:rPr lang="de-CH" dirty="0" smtClean="0"/>
              <a:t>, Elternbildung CH, Microsoft, PH</a:t>
            </a:r>
            <a:r>
              <a:rPr lang="de-CH" baseline="0" dirty="0" smtClean="0"/>
              <a:t> Thurgau, </a:t>
            </a:r>
            <a:r>
              <a:rPr lang="de-CH" dirty="0" smtClean="0"/>
              <a:t>Pro </a:t>
            </a:r>
            <a:r>
              <a:rPr lang="de-CH" dirty="0" err="1" smtClean="0"/>
              <a:t>Juventute</a:t>
            </a:r>
            <a:r>
              <a:rPr lang="de-CH" dirty="0" smtClean="0"/>
              <a:t>, Schweizerische</a:t>
            </a:r>
            <a:r>
              <a:rPr lang="de-CH" baseline="0" dirty="0" smtClean="0"/>
              <a:t> Kriminalprävention SKP, Swisscom AG.</a:t>
            </a:r>
            <a:endParaRPr lang="de-CH" dirty="0" smtClean="0"/>
          </a:p>
          <a:p>
            <a:endParaRPr lang="de-CH" dirty="0" smtClean="0"/>
          </a:p>
          <a:p>
            <a:r>
              <a:rPr lang="de-CH" dirty="0" smtClean="0"/>
              <a:t>Für Mitarbeit</a:t>
            </a:r>
            <a:r>
              <a:rPr lang="de-CH" baseline="0" dirty="0" smtClean="0"/>
              <a:t> und Feedback zum vorliegenden Foliensatz geht ein besonderer Dank an folgende Institutionen, in alphabetischer Reihenfolge:</a:t>
            </a:r>
          </a:p>
          <a:p>
            <a:endParaRPr lang="de-CH" baseline="0" dirty="0" smtClean="0"/>
          </a:p>
          <a:p>
            <a:pPr marL="171450" indent="-171450">
              <a:buFont typeface="Arial" panose="020B0604020202020204" pitchFamily="34" charset="0"/>
              <a:buChar char="•"/>
            </a:pPr>
            <a:r>
              <a:rPr lang="de-CH" dirty="0" smtClean="0">
                <a:hlinkClick r:id="rId3"/>
              </a:rPr>
              <a:t>www.actioninnocence.org</a:t>
            </a:r>
            <a:endParaRPr lang="de-CH" dirty="0" smtClean="0"/>
          </a:p>
          <a:p>
            <a:pPr marL="171450" indent="-171450">
              <a:buFont typeface="Arial" panose="020B0604020202020204" pitchFamily="34" charset="0"/>
              <a:buChar char="•"/>
            </a:pPr>
            <a:r>
              <a:rPr lang="de-CH" dirty="0" smtClean="0">
                <a:hlinkClick r:id="rId4"/>
              </a:rPr>
              <a:t>www.elternbildung.ch</a:t>
            </a:r>
            <a:r>
              <a:rPr lang="de-CH" dirty="0" smtClean="0"/>
              <a:t> ; </a:t>
            </a:r>
            <a:r>
              <a:rPr lang="de-CH" dirty="0" smtClean="0">
                <a:hlinkClick r:id="rId5"/>
              </a:rPr>
              <a:t>www.formation-des-parents.ch</a:t>
            </a:r>
            <a:r>
              <a:rPr lang="de-CH" dirty="0" smtClean="0"/>
              <a:t> </a:t>
            </a:r>
          </a:p>
          <a:p>
            <a:pPr marL="171450" indent="-171450">
              <a:buFont typeface="Arial" panose="020B0604020202020204" pitchFamily="34" charset="0"/>
              <a:buChar char="•"/>
            </a:pPr>
            <a:r>
              <a:rPr lang="de-CH" dirty="0" smtClean="0">
                <a:hlinkClick r:id="rId6"/>
              </a:rPr>
              <a:t>www.jugendundmedien.ch</a:t>
            </a:r>
            <a:endParaRPr lang="de-CH" dirty="0" smtClean="0"/>
          </a:p>
          <a:p>
            <a:pPr marL="171450" indent="-171450">
              <a:buFont typeface="Arial" panose="020B0604020202020204" pitchFamily="34" charset="0"/>
              <a:buChar char="•"/>
            </a:pPr>
            <a:r>
              <a:rPr lang="de-CH" sz="1100" u="sng" kern="1200" dirty="0" smtClean="0">
                <a:solidFill>
                  <a:schemeClr val="tx1"/>
                </a:solidFill>
                <a:effectLst/>
                <a:latin typeface="+mn-lt"/>
                <a:ea typeface="+mn-ea"/>
                <a:cs typeface="+mn-cs"/>
                <a:hlinkClick r:id="rId7"/>
              </a:rPr>
              <a:t>www.projuventute.ch</a:t>
            </a:r>
            <a:r>
              <a:rPr lang="de-CH" sz="1100" u="sng" kern="1200" dirty="0" smtClean="0">
                <a:solidFill>
                  <a:schemeClr val="tx1"/>
                </a:solidFill>
                <a:effectLst/>
                <a:latin typeface="+mn-lt"/>
                <a:ea typeface="+mn-ea"/>
                <a:cs typeface="+mn-cs"/>
              </a:rPr>
              <a:t>/medienprofis</a:t>
            </a:r>
            <a:r>
              <a:rPr lang="de-CH" dirty="0" smtClean="0"/>
              <a:t>  </a:t>
            </a:r>
          </a:p>
          <a:p>
            <a:pPr marL="171450" indent="-171450">
              <a:buFont typeface="Arial" panose="020B0604020202020204" pitchFamily="34" charset="0"/>
              <a:buChar char="•"/>
            </a:pPr>
            <a:r>
              <a:rPr lang="de-CH" dirty="0" smtClean="0">
                <a:hlinkClick r:id="rId8"/>
              </a:rPr>
              <a:t>www.skppsc.ch</a:t>
            </a:r>
            <a:endParaRPr lang="de-CH" dirty="0" smtClean="0"/>
          </a:p>
          <a:p>
            <a:pPr marL="171450" indent="-171450">
              <a:buFont typeface="Arial" panose="020B0604020202020204" pitchFamily="34" charset="0"/>
              <a:buChar char="•"/>
            </a:pPr>
            <a:r>
              <a:rPr lang="de-CH" dirty="0" smtClean="0">
                <a:hlinkClick r:id="rId9"/>
              </a:rPr>
              <a:t>www.swisscom.ch/medienkurse</a:t>
            </a:r>
            <a:endParaRPr lang="de-CH" dirty="0" smtClean="0"/>
          </a:p>
          <a:p>
            <a:pPr marL="171450" indent="-171450">
              <a:buFont typeface="Arial" panose="020B0604020202020204" pitchFamily="34" charset="0"/>
              <a:buNone/>
            </a:pPr>
            <a:endParaRPr lang="de-CH" dirty="0" smtClean="0"/>
          </a:p>
        </p:txBody>
      </p:sp>
    </p:spTree>
    <p:extLst>
      <p:ext uri="{BB962C8B-B14F-4D97-AF65-F5344CB8AC3E}">
        <p14:creationId xmlns="" xmlns:p14="http://schemas.microsoft.com/office/powerpoint/2010/main" val="28267831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baseline="0" dirty="0" smtClean="0"/>
              <a:t>Kindern kommen in unterschiedlicher Weise mit Gefahren digitaler Medien in Kontakt und je nachdem muss unterschiedlich reagiert werden. Jüngere Kinder sind vor allem Opfer, die durch Unwissenheit und Zufall in bestimmte Situation geraten. Ältere und stärker medienkompetente Kinder haben öfter Mitverantwortung, weil sie bekannte Verhaltensregeln ignorieren, und  sie sind sogar Täter. Als Beobachter tragen Kindern z.B. bei Fällen von Cybermobbing eine wesentliche Mitverantwortung.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 dirty="0" smtClean="0"/>
          </a:p>
          <a:p>
            <a:pPr lvl="0" rtl="0">
              <a:buNone/>
            </a:pPr>
            <a:r>
              <a:rPr lang="de-CH" baseline="0" dirty="0" err="1" smtClean="0"/>
              <a:t>Hasebrink</a:t>
            </a:r>
            <a:r>
              <a:rPr lang="de-CH" baseline="0" dirty="0" smtClean="0"/>
              <a:t>, U. (2012). Young </a:t>
            </a:r>
            <a:r>
              <a:rPr lang="de-CH" baseline="0" dirty="0" err="1" smtClean="0"/>
              <a:t>Europeans</a:t>
            </a:r>
            <a:r>
              <a:rPr lang="de-CH" baseline="0" dirty="0" smtClean="0"/>
              <a:t>’ online </a:t>
            </a:r>
            <a:r>
              <a:rPr lang="de-CH" baseline="0" dirty="0" err="1" smtClean="0"/>
              <a:t>environments</a:t>
            </a:r>
            <a:r>
              <a:rPr lang="de-CH" baseline="0" dirty="0" smtClean="0"/>
              <a:t>: a </a:t>
            </a:r>
            <a:r>
              <a:rPr lang="de-CH" baseline="0" dirty="0" err="1" smtClean="0"/>
              <a:t>typology</a:t>
            </a:r>
            <a:r>
              <a:rPr lang="de-CH" baseline="0" dirty="0" smtClean="0"/>
              <a:t> of </a:t>
            </a:r>
            <a:r>
              <a:rPr lang="de-CH" baseline="0" dirty="0" err="1" smtClean="0"/>
              <a:t>user</a:t>
            </a:r>
            <a:r>
              <a:rPr lang="de-CH" baseline="0" dirty="0" smtClean="0"/>
              <a:t> </a:t>
            </a:r>
            <a:r>
              <a:rPr lang="de-CH" baseline="0" dirty="0" err="1" smtClean="0"/>
              <a:t>practices</a:t>
            </a:r>
            <a:r>
              <a:rPr lang="de-CH" baseline="0" dirty="0" smtClean="0"/>
              <a:t>. In S. Livingstone, L. </a:t>
            </a:r>
            <a:r>
              <a:rPr lang="de-CH" baseline="0" dirty="0" err="1" smtClean="0"/>
              <a:t>Haddon</a:t>
            </a:r>
            <a:r>
              <a:rPr lang="de-CH" baseline="0" dirty="0" smtClean="0"/>
              <a:t>, &amp; A. </a:t>
            </a:r>
            <a:r>
              <a:rPr lang="de-CH" baseline="0" dirty="0" err="1" smtClean="0"/>
              <a:t>Görzig</a:t>
            </a:r>
            <a:r>
              <a:rPr lang="de-CH" baseline="0" dirty="0" smtClean="0"/>
              <a:t> (Eds.), </a:t>
            </a:r>
            <a:r>
              <a:rPr lang="de-CH" baseline="0" dirty="0" err="1" smtClean="0"/>
              <a:t>Children</a:t>
            </a:r>
            <a:r>
              <a:rPr lang="de-CH" baseline="0" dirty="0" smtClean="0"/>
              <a:t>, </a:t>
            </a:r>
            <a:r>
              <a:rPr lang="de-CH" baseline="0" dirty="0" err="1" smtClean="0"/>
              <a:t>risk</a:t>
            </a:r>
            <a:r>
              <a:rPr lang="de-CH" baseline="0" dirty="0" smtClean="0"/>
              <a:t> and </a:t>
            </a:r>
            <a:r>
              <a:rPr lang="de-CH" baseline="0" dirty="0" err="1" smtClean="0"/>
              <a:t>safety</a:t>
            </a:r>
            <a:r>
              <a:rPr lang="de-CH" baseline="0" dirty="0" smtClean="0"/>
              <a:t> online: Research and </a:t>
            </a:r>
            <a:r>
              <a:rPr lang="de-CH" baseline="0" dirty="0" err="1" smtClean="0"/>
              <a:t>policy</a:t>
            </a:r>
            <a:r>
              <a:rPr lang="de-CH" baseline="0" dirty="0" smtClean="0"/>
              <a:t> </a:t>
            </a:r>
            <a:r>
              <a:rPr lang="de-CH" baseline="0" dirty="0" err="1" smtClean="0"/>
              <a:t>challenges</a:t>
            </a:r>
            <a:r>
              <a:rPr lang="de-CH" baseline="0" dirty="0" smtClean="0"/>
              <a:t> in </a:t>
            </a:r>
            <a:r>
              <a:rPr lang="de-CH" baseline="0" dirty="0" err="1" smtClean="0"/>
              <a:t>comparative</a:t>
            </a:r>
            <a:r>
              <a:rPr lang="de-CH" baseline="0" dirty="0" smtClean="0"/>
              <a:t> </a:t>
            </a:r>
            <a:r>
              <a:rPr lang="de-CH" baseline="0" dirty="0" err="1" smtClean="0"/>
              <a:t>perspective</a:t>
            </a:r>
            <a:r>
              <a:rPr lang="de-CH" baseline="0" dirty="0" smtClean="0"/>
              <a:t> (pp. 127–139). Bristol: </a:t>
            </a:r>
            <a:r>
              <a:rPr lang="de-CH" baseline="0" dirty="0" err="1" smtClean="0"/>
              <a:t>Policy</a:t>
            </a:r>
            <a:r>
              <a:rPr lang="de-CH" baseline="0" dirty="0" smtClean="0"/>
              <a:t> Press.</a:t>
            </a:r>
          </a:p>
          <a:p>
            <a:pPr lvl="0" rtl="0">
              <a:buNone/>
            </a:pPr>
            <a:endParaRPr lang="de-CH" baseline="0" dirty="0" smtClean="0"/>
          </a:p>
          <a:p>
            <a:endParaRPr lang="en" dirty="0"/>
          </a:p>
        </p:txBody>
      </p:sp>
    </p:spTree>
    <p:extLst>
      <p:ext uri="{BB962C8B-B14F-4D97-AF65-F5344CB8AC3E}">
        <p14:creationId xmlns="" xmlns:p14="http://schemas.microsoft.com/office/powerpoint/2010/main" val="1570742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buNone/>
            </a:pPr>
            <a:r>
              <a:rPr lang="de-CH" dirty="0" smtClean="0">
                <a:solidFill>
                  <a:schemeClr val="tx1"/>
                </a:solidFill>
              </a:rPr>
              <a:t>Bei jüngeren Kinder liegen die Probleme, wie die KIM</a:t>
            </a:r>
            <a:r>
              <a:rPr lang="de-CH" baseline="0" dirty="0" smtClean="0">
                <a:solidFill>
                  <a:schemeClr val="tx1"/>
                </a:solidFill>
              </a:rPr>
              <a:t> Studien für den süddeutschen Raum zeigen, vor allem im Bereich der jugendgefährdenden Medien, wobei diese Zahlen allerdings nicht zeigen, wie gravierend diese Erlebnisse sind und ob die Kinder sie selbst als Problem einschätzen. Auch dass 10% der Kinder angeben, online schon belästigt worden zu sein, sagt wenig über die Schwere dieser Fälle und ihre Auswirkungen. Solche Statistiken sind deshalb mit Vorsicht zu interpretieren.</a:t>
            </a:r>
            <a:endParaRPr lang="de-CH" dirty="0" smtClean="0">
              <a:solidFill>
                <a:schemeClr val="tx1"/>
              </a:solidFill>
            </a:endParaRPr>
          </a:p>
          <a:p>
            <a:pPr>
              <a:buNone/>
            </a:pPr>
            <a:endParaRPr lang="de-CH" dirty="0" smtClean="0">
              <a:solidFill>
                <a:schemeClr val="tx1"/>
              </a:solidFill>
            </a:endParaRPr>
          </a:p>
          <a:p>
            <a:pPr>
              <a:buNone/>
            </a:pPr>
            <a:r>
              <a:rPr lang="de-CH" dirty="0" smtClean="0">
                <a:solidFill>
                  <a:schemeClr val="tx1"/>
                </a:solidFill>
              </a:rPr>
              <a:t>Feierabend, S., Karg, U., &amp; </a:t>
            </a:r>
            <a:r>
              <a:rPr lang="de-CH" dirty="0" err="1" smtClean="0">
                <a:solidFill>
                  <a:schemeClr val="tx1"/>
                </a:solidFill>
              </a:rPr>
              <a:t>Rathgeb</a:t>
            </a:r>
            <a:r>
              <a:rPr lang="de-CH" dirty="0" smtClean="0">
                <a:solidFill>
                  <a:schemeClr val="tx1"/>
                </a:solidFill>
              </a:rPr>
              <a:t>, T. (2013). KIM-Studie 2012: Kinder + Medien, Computer + Internet. Basisuntersuchung zum Medienumgang 6- bis 13-Jähriger. Stuttgart: Medienpädagogischer Forschungsverbund Südwest. Online verfügbar unter: http://www.mpfs.de/</a:t>
            </a:r>
            <a:endParaRPr lang="en" dirty="0">
              <a:solidFill>
                <a:schemeClr val="tx1"/>
              </a:solidFill>
            </a:endParaRPr>
          </a:p>
        </p:txBody>
      </p:sp>
    </p:spTree>
    <p:extLst>
      <p:ext uri="{BB962C8B-B14F-4D97-AF65-F5344CB8AC3E}">
        <p14:creationId xmlns="" xmlns:p14="http://schemas.microsoft.com/office/powerpoint/2010/main" val="266942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7" name="Shape 107"/>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100" kern="1200" dirty="0" smtClean="0">
                <a:solidFill>
                  <a:schemeClr val="tx1"/>
                </a:solidFill>
                <a:effectLst/>
                <a:latin typeface="+mn-lt"/>
                <a:ea typeface="+mn-ea"/>
                <a:cs typeface="+mn-cs"/>
              </a:rPr>
              <a:t>Bei</a:t>
            </a:r>
            <a:r>
              <a:rPr lang="de-CH" sz="1100" kern="1200" baseline="0" dirty="0" smtClean="0">
                <a:solidFill>
                  <a:schemeClr val="tx1"/>
                </a:solidFill>
                <a:effectLst/>
                <a:latin typeface="+mn-lt"/>
                <a:ea typeface="+mn-ea"/>
                <a:cs typeface="+mn-cs"/>
              </a:rPr>
              <a:t> den Jugendlichen kommen unterschiedliche Studien teilweise auch zu recht unterschiedlichen Zahlen, z.B. bei der eigenen Betroffenheit von Cybermobbing, bei der sich die Zahlen zwischen 5% und 17% bewegen, je nach Art, wie in den Studien genau gefragt wurde. Ausserdem ist zu beachten, dass bei Fragen nach moralisch heiklen Aspekten wie dem </a:t>
            </a:r>
            <a:r>
              <a:rPr lang="de-CH" sz="1100" kern="1200" baseline="0" dirty="0" err="1" smtClean="0">
                <a:solidFill>
                  <a:schemeClr val="tx1"/>
                </a:solidFill>
                <a:effectLst/>
                <a:latin typeface="+mn-lt"/>
                <a:ea typeface="+mn-ea"/>
                <a:cs typeface="+mn-cs"/>
              </a:rPr>
              <a:t>Pornografiekonsum</a:t>
            </a:r>
            <a:r>
              <a:rPr lang="de-CH" sz="1100" kern="1200" baseline="0" dirty="0" smtClean="0">
                <a:solidFill>
                  <a:schemeClr val="tx1"/>
                </a:solidFill>
                <a:effectLst/>
                <a:latin typeface="+mn-lt"/>
                <a:ea typeface="+mn-ea"/>
                <a:cs typeface="+mn-cs"/>
              </a:rPr>
              <a:t> auch Effekte sozialer Erwünschtheit die Befunde verfälschen können. Auch hier bieten die Zahlen deshalb nur eine grobe Orientierung. </a:t>
            </a:r>
            <a:endParaRPr lang="de-CH"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CH" sz="1100" kern="1200" dirty="0" smtClean="0">
              <a:solidFill>
                <a:schemeClr val="tx1"/>
              </a:solidFill>
              <a:effectLst/>
              <a:latin typeface="+mn-lt"/>
              <a:ea typeface="+mn-ea"/>
              <a:cs typeface="+mn-cs"/>
            </a:endParaRPr>
          </a:p>
          <a:p>
            <a:r>
              <a:rPr lang="de-CH" sz="1100" kern="1200" dirty="0" smtClean="0">
                <a:solidFill>
                  <a:schemeClr val="tx1"/>
                </a:solidFill>
                <a:latin typeface="+mn-lt"/>
                <a:ea typeface="+mn-ea"/>
                <a:cs typeface="+mn-cs"/>
              </a:rPr>
              <a:t>Feierabend, S., Karg, U., &amp; </a:t>
            </a:r>
            <a:r>
              <a:rPr lang="de-CH" sz="1100" kern="1200" dirty="0" err="1" smtClean="0">
                <a:solidFill>
                  <a:schemeClr val="tx1"/>
                </a:solidFill>
                <a:latin typeface="+mn-lt"/>
                <a:ea typeface="+mn-ea"/>
                <a:cs typeface="+mn-cs"/>
              </a:rPr>
              <a:t>Rathgeb</a:t>
            </a:r>
            <a:r>
              <a:rPr lang="de-CH" sz="1100" kern="1200" dirty="0" smtClean="0">
                <a:solidFill>
                  <a:schemeClr val="tx1"/>
                </a:solidFill>
                <a:latin typeface="+mn-lt"/>
                <a:ea typeface="+mn-ea"/>
                <a:cs typeface="+mn-cs"/>
              </a:rPr>
              <a:t>, T. (2013). JIM-Studie 2013: Jugend, Information, (Multi-) Media Basisstudie zum Medienumgang 12- bis 19-Jähriger in Deutschland: Medienpädagogischer Forschungsverbund Südwest. Online verfügbar unter: </a:t>
            </a:r>
            <a:r>
              <a:rPr lang="de-CH" sz="1100" u="sng" kern="1200" dirty="0" smtClean="0">
                <a:solidFill>
                  <a:schemeClr val="tx1"/>
                </a:solidFill>
                <a:latin typeface="+mn-lt"/>
                <a:ea typeface="+mn-ea"/>
                <a:cs typeface="+mn-cs"/>
                <a:hlinkClick r:id="rId3"/>
              </a:rPr>
              <a:t>http://www.mpfs.de/</a:t>
            </a:r>
            <a:endParaRPr lang="de-CH" sz="11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de-CH"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de-CH" sz="1100" kern="1200" dirty="0" err="1" smtClean="0">
                <a:solidFill>
                  <a:schemeClr val="tx1"/>
                </a:solidFill>
                <a:effectLst/>
                <a:latin typeface="+mn-lt"/>
                <a:ea typeface="+mn-ea"/>
                <a:cs typeface="+mn-cs"/>
              </a:rPr>
              <a:t>Hermida</a:t>
            </a:r>
            <a:r>
              <a:rPr lang="de-CH" sz="1100" kern="1200" dirty="0" smtClean="0">
                <a:solidFill>
                  <a:schemeClr val="tx1"/>
                </a:solidFill>
                <a:effectLst/>
                <a:latin typeface="+mn-lt"/>
                <a:ea typeface="+mn-ea"/>
                <a:cs typeface="+mn-cs"/>
              </a:rPr>
              <a:t>, Martin. (2013). EU Kids Online: Schweiz. Schweizer Kinder und Jugendliche im Internet: Risikoerfahrungen und Umgang mit Risiken. Online verfügbar unter: http://eprints.lse.ac.uk/55008/1/EU_Kids_Online_Schweiz.pdf</a:t>
            </a:r>
          </a:p>
          <a:p>
            <a:endParaRPr lang="de-CH" sz="1000" dirty="0" smtClean="0">
              <a:solidFill>
                <a:schemeClr val="dk1"/>
              </a:solidFill>
            </a:endParaRPr>
          </a:p>
          <a:p>
            <a:r>
              <a:rPr lang="de-CH" sz="1000" dirty="0" err="1" smtClean="0">
                <a:solidFill>
                  <a:schemeClr val="dk1"/>
                </a:solidFill>
              </a:rPr>
              <a:t>Willemse</a:t>
            </a:r>
            <a:r>
              <a:rPr lang="de-CH" sz="1000" dirty="0" smtClean="0">
                <a:solidFill>
                  <a:schemeClr val="dk1"/>
                </a:solidFill>
              </a:rPr>
              <a:t>, I., Waller, G., Süss, D., </a:t>
            </a:r>
            <a:r>
              <a:rPr lang="de-CH" sz="1000" dirty="0" err="1" smtClean="0">
                <a:solidFill>
                  <a:schemeClr val="dk1"/>
                </a:solidFill>
              </a:rPr>
              <a:t>Genner</a:t>
            </a:r>
            <a:r>
              <a:rPr lang="de-CH" sz="1000" dirty="0" smtClean="0">
                <a:solidFill>
                  <a:schemeClr val="dk1"/>
                </a:solidFill>
              </a:rPr>
              <a:t>, S., &amp; Huber, A.-L. (2012). JAMES: Jugend | Aktivitäten | Medien - Erhebung Schweiz. Ergebnisbericht zur JAMES-Studie 2012. Zürich: ZHAW. Online verfügbar unter</a:t>
            </a:r>
            <a:r>
              <a:rPr lang="de-CH" sz="1000" smtClean="0">
                <a:solidFill>
                  <a:schemeClr val="dk1"/>
                </a:solidFill>
              </a:rPr>
              <a:t>: www.psychologie.zhaw.ch/fileadmin/user_upload/psychologie/Downloads/Forschung/JAMES/JAMES_2013/Ergebnisbericht_JAMES_2012.pdf</a:t>
            </a:r>
            <a:endParaRPr lang="en" sz="1000" dirty="0">
              <a:solidFill>
                <a:schemeClr val="dk1"/>
              </a:solidFill>
            </a:endParaRPr>
          </a:p>
        </p:txBody>
      </p:sp>
    </p:spTree>
    <p:extLst>
      <p:ext uri="{BB962C8B-B14F-4D97-AF65-F5344CB8AC3E}">
        <p14:creationId xmlns="" xmlns:p14="http://schemas.microsoft.com/office/powerpoint/2010/main" val="35458335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Negative Medienerlebnisse können bei Kindern ganz unterschiedliche</a:t>
            </a:r>
            <a:r>
              <a:rPr lang="de-CH" baseline="0" dirty="0" smtClean="0"/>
              <a:t> Reaktionen auslösen, je nach persönlicher Veranlagung und weiteren Ressourcen im Umfeld. Entscheidend ist, dass Eltern und Lehrpersonen (d.h. Bezugspersonen, die das Kind gut kennen) ein feines Sensorium für ungewöhnliche Stimmungs- und Verhaltensänderungen entwickeln. Auch wenn solche Veränderungen natürlich nicht zwingend auf Erlebnisse mit digitalen Medien zurückzuführen sind, kann man dies als eine Möglichkeit nicht ausschliessen und sollte das im Gespräch ansprechen.</a:t>
            </a:r>
            <a:endParaRPr dirty="0"/>
          </a:p>
        </p:txBody>
      </p:sp>
    </p:spTree>
    <p:extLst>
      <p:ext uri="{BB962C8B-B14F-4D97-AF65-F5344CB8AC3E}">
        <p14:creationId xmlns="" xmlns:p14="http://schemas.microsoft.com/office/powerpoint/2010/main" val="10648615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baseline="0" dirty="0" smtClean="0"/>
              <a:t>Heute wirkt ein grosser Mix an Einflussfaktoren auf Kinder ein und Medien sind nur ein bestimmter Teil davon. Während man früher dachte, dass Medien einen direkten Einfluss auf kindliches Denken und Handeln haben, geht man heute ebenso davon aus, dass bestimmte Denk- und Handlungsweisen die Auswahl und Nutzung bestimmter Medien begünstigen. Ausserdem wirken Medienerlebnisse nicht direkt, sondern sie werden gefiltert durch Medienkompetenzen und andere persönliche Voraussetzungen. Während beispielsweise aggressive Medien bestimmte Kinder noch aggressiver machen können, hat es bei anderen kaum Auswirkungen. Ausserdem bestehen Wechselwirkungen mit anderen Einflüssen aus dem familiären und sozialen Umfeld. Kinder orientieren sich an der Mediennutzung in ihrem Umfeld und den Vorbildern, die sie hier erleben. </a:t>
            </a:r>
            <a:r>
              <a:rPr lang="en" dirty="0" smtClean="0"/>
              <a:t>W</a:t>
            </a:r>
            <a:r>
              <a:rPr lang="de-CH" dirty="0" smtClean="0"/>
              <a:t>e</a:t>
            </a:r>
            <a:r>
              <a:rPr lang="en" dirty="0" smtClean="0"/>
              <a:t>gen dieser Gemengelage ist oft</a:t>
            </a:r>
            <a:r>
              <a:rPr lang="en" baseline="0" dirty="0" smtClean="0"/>
              <a:t> </a:t>
            </a:r>
            <a:r>
              <a:rPr lang="en" dirty="0" smtClean="0"/>
              <a:t>unklar, ob Medienprobleme eine Ursache, Nebenwirkung, Auswirkung</a:t>
            </a:r>
            <a:r>
              <a:rPr lang="en" baseline="0" dirty="0" smtClean="0"/>
              <a:t> von anderen Problemen sind. Gute Überblicksdarstellungen finden sich z.B. bei:</a:t>
            </a:r>
          </a:p>
          <a:p>
            <a:pPr>
              <a:buNone/>
            </a:pPr>
            <a:endParaRPr lang="de-CH" baseline="0" dirty="0" smtClean="0"/>
          </a:p>
          <a:p>
            <a:pPr>
              <a:buNone/>
            </a:pPr>
            <a:r>
              <a:rPr lang="de-CH" baseline="0" dirty="0" err="1" smtClean="0"/>
              <a:t>Batinic</a:t>
            </a:r>
            <a:r>
              <a:rPr lang="de-CH" baseline="0" dirty="0" smtClean="0"/>
              <a:t>, B., &amp; Appel, M. (Hrsg.). (2008). Medienpsychologie. Heidelberg: Springer Medizin Verlag.</a:t>
            </a:r>
          </a:p>
          <a:p>
            <a:pPr>
              <a:buNone/>
            </a:pPr>
            <a:endParaRPr lang="en"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CH" dirty="0" smtClean="0"/>
              <a:t>Mangold, R., Vorderer, P., &amp; Bente, G. (Hrsg.). (2004). Lehrbuch der Medienpsychologie. Göttingen: </a:t>
            </a:r>
            <a:r>
              <a:rPr lang="de-CH" dirty="0" err="1" smtClean="0"/>
              <a:t>Hogrefe</a:t>
            </a:r>
            <a:r>
              <a:rPr lang="de-CH" dirty="0" smtClean="0"/>
              <a:t>.</a:t>
            </a:r>
            <a:endParaRPr lang="en" dirty="0" smtClean="0"/>
          </a:p>
          <a:p>
            <a:pPr>
              <a:buNone/>
            </a:pPr>
            <a:endParaRPr lang="en" dirty="0" smtClean="0"/>
          </a:p>
          <a:p>
            <a:pPr>
              <a:buNone/>
            </a:pPr>
            <a:endParaRPr lang="en" dirty="0"/>
          </a:p>
        </p:txBody>
      </p:sp>
    </p:spTree>
    <p:extLst>
      <p:ext uri="{BB962C8B-B14F-4D97-AF65-F5344CB8AC3E}">
        <p14:creationId xmlns="" xmlns:p14="http://schemas.microsoft.com/office/powerpoint/2010/main" val="41907089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buNone/>
            </a:pPr>
            <a:r>
              <a:rPr lang="en" dirty="0" smtClean="0"/>
              <a:t>Innerhalb</a:t>
            </a:r>
            <a:r>
              <a:rPr lang="en" baseline="0" dirty="0" smtClean="0"/>
              <a:t> der verschiedenen Faktoren, die kindliches Denken und Handeln beeinflussen, sind v</a:t>
            </a:r>
            <a:r>
              <a:rPr lang="en" dirty="0" smtClean="0"/>
              <a:t>ielfältige individuelle Riskikokonstellationen möglich. Besonders problematisch wird es z.B.,</a:t>
            </a:r>
            <a:r>
              <a:rPr lang="en" baseline="0" dirty="0" smtClean="0"/>
              <a:t> wenn Aufwachsene Gewalt nicht nur in medialer Form erleben, sondern auch als Mittel zur Problemlösung im Freundeskreis und in der Familie oder wenn auch in der Persönlichkeit eine erhöhte Aggressivität besteht, gepaart mit mangelhafter Verbalisierungsfähigkeit und einem hohen Frustrationsempfinden. Unter solchen Bedingungen kann eine sogenannte “Abwärtsspirale” (“downward spiral”) entstehen, bei der sich negative Entwicklungsfaktoren und problematischer Medienkonsum sich gegenseitig verstärken.</a:t>
            </a:r>
            <a:endParaRPr lang="en" dirty="0"/>
          </a:p>
        </p:txBody>
      </p:sp>
    </p:spTree>
    <p:extLst>
      <p:ext uri="{BB962C8B-B14F-4D97-AF65-F5344CB8AC3E}">
        <p14:creationId xmlns="" xmlns:p14="http://schemas.microsoft.com/office/powerpoint/2010/main" val="28849533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4" name="Shape 154"/>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lvl="0" rtl="0">
              <a:buNone/>
            </a:pPr>
            <a:r>
              <a:rPr lang="en" dirty="0" smtClean="0">
                <a:solidFill>
                  <a:schemeClr val="tx1"/>
                </a:solidFill>
              </a:rPr>
              <a:t>Ein anderes</a:t>
            </a:r>
            <a:r>
              <a:rPr lang="en" baseline="0" dirty="0" smtClean="0">
                <a:solidFill>
                  <a:schemeClr val="tx1"/>
                </a:solidFill>
              </a:rPr>
              <a:t> hilfreiches Konzept, um Risikokonstellationen in der Praxis zu erkennen, ist das der “mehrfachen Dosis”. Dies bedeutet, dass es problematisch ist, wenn sich mehrere Risikofaktoren, die ein bestimmtes Verhalten bestärken, häufen. Problematischer Medienkonsum allein führt in der Regel noch nicht zu problematischem Verhalten. Erst wenn viele weitere Probleme dazukommen, steigt die Wahrscheinlichkeit, dass problematischer Medienkonsum einen grösseren Effekt hat.</a:t>
            </a:r>
            <a:endParaRPr lang="en" dirty="0">
              <a:solidFill>
                <a:schemeClr val="tx1"/>
              </a:solidFill>
            </a:endParaRPr>
          </a:p>
        </p:txBody>
      </p:sp>
    </p:spTree>
    <p:extLst>
      <p:ext uri="{BB962C8B-B14F-4D97-AF65-F5344CB8AC3E}">
        <p14:creationId xmlns="" xmlns:p14="http://schemas.microsoft.com/office/powerpoint/2010/main" val="7747463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4" name="Shape 164"/>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dirty="0" smtClean="0"/>
              <a:t>Für unterschiedliche Problemlagen</a:t>
            </a:r>
            <a:r>
              <a:rPr lang="de-CH" baseline="0" dirty="0" smtClean="0"/>
              <a:t> existieren unterschiedliche verstärkende Faktoren. Als Opfer Gewalt zu erleben ist ein wichtiger Faktor, um selber zum Täter zu werden. Das Kind weiss, wie es sich anfühlt gedemütigt zu werden und machtlos zu sein und es weiss, wie man diesen Mechanismus gegenüber anderen ausspielt. Aber auch Erfahrungen als Täter sind ein wichtiger Faktor, weil dann erlebt wurde, dass auf diese Art und Weise Interessen durchgesetzt werden können. Dazu kommen viele weitere Faktoren, etwa der Gruppendruck oder mangelnde Sozialkompetenzen wie Empathie oder die Fähigkeit, Probleme verbal zu lösen. Auch das Erleben von Ausweglosigkeit und mangelnder Unterstützung kann aggressives und gewalttätiges Verhalten begünstigen. Mediale Erlebnisse können als weiterer Faktor eine Rolle spielen, insbesondere wenn die Darstellungen besonders grausam und realitätsnah sind, die Opfer nicht als leidensfähige </a:t>
            </a:r>
            <a:r>
              <a:rPr lang="de-CH" baseline="0" smtClean="0"/>
              <a:t>Menschen erscheinen </a:t>
            </a:r>
            <a:r>
              <a:rPr lang="de-CH" baseline="0" dirty="0" smtClean="0"/>
              <a:t>und die Täter sichtlich für ihr Verhalten belohnt werden (oder immerhin keine negativen Konsequenzen dargestellt werden). </a:t>
            </a:r>
          </a:p>
          <a:p>
            <a:r>
              <a:rPr lang="de-CH" baseline="0" dirty="0" smtClean="0"/>
              <a:t>Diese Risikofaktoren gelten </a:t>
            </a:r>
            <a:r>
              <a:rPr lang="de-CH" dirty="0" smtClean="0"/>
              <a:t>kaum anders für Gewalttäter wie für Mobbing-Täter.</a:t>
            </a:r>
            <a:endParaRPr dirty="0"/>
          </a:p>
        </p:txBody>
      </p:sp>
    </p:spTree>
    <p:extLst>
      <p:ext uri="{BB962C8B-B14F-4D97-AF65-F5344CB8AC3E}">
        <p14:creationId xmlns="" xmlns:p14="http://schemas.microsoft.com/office/powerpoint/2010/main" val="28795827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 typeface="Arial" panose="020B0604020202020204" pitchFamily="34" charset="0"/>
              <a:buNone/>
            </a:pPr>
            <a:r>
              <a:rPr lang="de-CH" baseline="0" dirty="0" smtClean="0">
                <a:solidFill>
                  <a:schemeClr val="tx1"/>
                </a:solidFill>
              </a:rPr>
              <a:t>Pornografische Darstellungen sind online einfach verfügbar. Vorpubertäre Kinder, die mit Pornografie in Kontakt kommen, wissen die Darstellungen kaum einzuordnen, sind verwirrt oder schockiert. In der Pubertät verstehen Kinder hingegen in aller Regel, was hier dargestellt wird. In dieser Altersstufe ist Pornografie vor allem deshalb problematisch, weil dadurch unter Umständen falsche Vorstellungen von Sexualität und unangemessene Beziehungsmuster geschaffen werden. In pornografischen Darstellungen finden sich häufig latent gewalttätige Praktiken, die dann als normal angesehen werden können. Auch Online-Communities mit Mitgliedern mit ähnlichen pornografischen Interessen können dazu führen, dass sich Wertmassstäbe verschieben und problematische Sexualpraktiken plötzlich als akzeptabel erscheinen. </a:t>
            </a:r>
            <a:r>
              <a:rPr lang="de-CH" i="0" baseline="0" dirty="0" smtClean="0">
                <a:solidFill>
                  <a:schemeClr val="tx1"/>
                </a:solidFill>
              </a:rPr>
              <a:t>Das grössere Risiko besteht bei Pornos, welche «härter» und näher an der Lebenswelt der Jugendlichen sind. Sobald die Möglichkeit zur Distanzierung vorhanden ist, die Kinder bspw. sagen können «das ist ja nur ein Film», ist der Einfluss hingegen tendenziell weniger gross. Z.B. ist anzunehmen, dass Pornos, die aus der Lebenswelt der Jugendlichen stammen könnten stärker als reale Möglichkeit wahrgenommen werden, als z.B. ein «amerikanischer Hochglanz-Porno». Ebenso ist davon auszugehen, dass Pornos mit relativ gleichaltrigen Darstellern einen stärkeren Vorbildcharakter haben, als wenn es sich bei den Darstellern um deutlich ältere Personen handelt. </a:t>
            </a:r>
            <a:r>
              <a:rPr lang="de-CH" baseline="0" dirty="0" smtClean="0">
                <a:solidFill>
                  <a:schemeClr val="tx1"/>
                </a:solidFill>
                <a:sym typeface="Wingdings" panose="05000000000000000000" pitchFamily="2" charset="2"/>
              </a:rPr>
              <a:t/>
            </a:r>
            <a:br>
              <a:rPr lang="de-CH" baseline="0" dirty="0" smtClean="0">
                <a:solidFill>
                  <a:schemeClr val="tx1"/>
                </a:solidFill>
                <a:sym typeface="Wingdings" panose="05000000000000000000" pitchFamily="2" charset="2"/>
              </a:rPr>
            </a:br>
            <a:endParaRPr lang="de-CH" dirty="0">
              <a:solidFill>
                <a:schemeClr val="tx1"/>
              </a:solidFill>
            </a:endParaRPr>
          </a:p>
        </p:txBody>
      </p:sp>
    </p:spTree>
    <p:extLst>
      <p:ext uri="{BB962C8B-B14F-4D97-AF65-F5344CB8AC3E}">
        <p14:creationId xmlns="" xmlns:p14="http://schemas.microsoft.com/office/powerpoint/2010/main" val="7638669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Kinder und Jugendliche haben eine erhöhte Wahrscheinlichkeit,</a:t>
            </a:r>
            <a:r>
              <a:rPr lang="de-CH" baseline="0" dirty="0" smtClean="0"/>
              <a:t> Opfer von Mobbing zu werden, wenn die Merkmale auf dieser Folie auf sie zutreffen. Allerdings werden natürlich nicht alle jüngeren Kinder mit besonderen Merkmalen und mangelndem Selbstwertgefühl Opfer von Mobbing und es kann auch solche treffen, auf die diese Merkmale nicht zutreffen. Risikofaktoren müssen zudem immer in ihrem Verhältnis zu Schutzfaktoren des Individuums und seines Umfeldes abgewogen werden, um eine umfassende Risikoeinschätzung zu machen.</a:t>
            </a:r>
            <a:endParaRPr lang="de-CH" dirty="0"/>
          </a:p>
        </p:txBody>
      </p:sp>
    </p:spTree>
    <p:extLst>
      <p:ext uri="{BB962C8B-B14F-4D97-AF65-F5344CB8AC3E}">
        <p14:creationId xmlns="" xmlns:p14="http://schemas.microsoft.com/office/powerpoint/2010/main" val="2970526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 name="Shape 3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Digitale Medien sind heute überall und beschränken sich nicht</a:t>
            </a:r>
            <a:r>
              <a:rPr lang="de-CH" baseline="0" dirty="0" smtClean="0"/>
              <a:t> mehr nur auf stationäre Computer und Internetanschlüsse. Die meisten Kinder und Jugendlichen haben mit ihrem Handy einen persönlichen Kleincomputer in der Hosentasche, was viele Potenziale aber auch einige Gefahren mit sich bringt. Entsprechend illusorisch ist es, Kinder heute von Mediengefahren abschirmen zu wollen. Statt dessen müssen Eltern Strategien entwickeln, sich präventiv zu verhalten.</a:t>
            </a:r>
            <a:endParaRPr dirty="0"/>
          </a:p>
        </p:txBody>
      </p:sp>
    </p:spTree>
    <p:extLst>
      <p:ext uri="{BB962C8B-B14F-4D97-AF65-F5344CB8AC3E}">
        <p14:creationId xmlns="" xmlns:p14="http://schemas.microsoft.com/office/powerpoint/2010/main" val="6969132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Sucht</a:t>
            </a:r>
            <a:r>
              <a:rPr lang="de-CH" baseline="0" dirty="0" smtClean="0"/>
              <a:t> ist, wie die meisten Probleme, die hier dargestellt werden, nicht auf Merkmale der Medien zurückzuführen, sondern auf Persönlichkeitsmerkmale und viele weitere nicht-mediale Faktoren. Digitale Medien können allerdings sichtlicher Fokus für Verhaltenssüchte sein, auf die sich die Suchtprobleme schliesslich richten. Bestimmte Arten von Computerspielen sind z.B. wegen ihrer zeitlichen </a:t>
            </a:r>
            <a:r>
              <a:rPr lang="de-CH" baseline="0" dirty="0" err="1" smtClean="0"/>
              <a:t>Entgrenztheit</a:t>
            </a:r>
            <a:r>
              <a:rPr lang="de-CH" baseline="0" dirty="0" smtClean="0"/>
              <a:t> und einnehmenden Spielmechanismen besonders für solche Verhaltenssüchte prädestiniert (kaum anders als klassische Glücksspielsucht, wobei die Verschuldungsproblematik jedoch weniger drastisch ausfällt).</a:t>
            </a:r>
            <a:endParaRPr lang="de-CH" dirty="0"/>
          </a:p>
        </p:txBody>
      </p:sp>
    </p:spTree>
    <p:extLst>
      <p:ext uri="{BB962C8B-B14F-4D97-AF65-F5344CB8AC3E}">
        <p14:creationId xmlns="" xmlns:p14="http://schemas.microsoft.com/office/powerpoint/2010/main" val="13926870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6" name="Shape 166"/>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en-US" dirty="0" smtClean="0"/>
              <a:t>Menschen </a:t>
            </a:r>
            <a:r>
              <a:rPr lang="en-US" dirty="0" err="1" smtClean="0"/>
              <a:t>haben</a:t>
            </a:r>
            <a:r>
              <a:rPr lang="en-US" dirty="0" smtClean="0"/>
              <a:t> </a:t>
            </a:r>
            <a:r>
              <a:rPr lang="en-US" dirty="0" err="1" smtClean="0"/>
              <a:t>unterschiedliche</a:t>
            </a:r>
            <a:r>
              <a:rPr lang="en-US" baseline="0" dirty="0" smtClean="0"/>
              <a:t> </a:t>
            </a:r>
            <a:r>
              <a:rPr lang="en-US" baseline="0" dirty="0" err="1" smtClean="0"/>
              <a:t>Fähigkeiten</a:t>
            </a:r>
            <a:r>
              <a:rPr lang="en-US" baseline="0" dirty="0" smtClean="0"/>
              <a:t>, </a:t>
            </a:r>
            <a:r>
              <a:rPr lang="en-US" baseline="0" dirty="0" err="1" smtClean="0"/>
              <a:t>mit</a:t>
            </a:r>
            <a:r>
              <a:rPr lang="en-US" baseline="0" dirty="0" smtClean="0"/>
              <a:t> </a:t>
            </a:r>
            <a:r>
              <a:rPr lang="en-US" baseline="0" dirty="0" err="1" smtClean="0"/>
              <a:t>belastenden</a:t>
            </a:r>
            <a:r>
              <a:rPr lang="en-US" baseline="0" dirty="0" smtClean="0"/>
              <a:t> </a:t>
            </a:r>
            <a:r>
              <a:rPr lang="en-US" baseline="0" dirty="0" err="1" smtClean="0"/>
              <a:t>Lebensereignissen</a:t>
            </a:r>
            <a:r>
              <a:rPr lang="en-US" baseline="0" dirty="0" smtClean="0"/>
              <a:t> </a:t>
            </a:r>
            <a:r>
              <a:rPr lang="en-US" baseline="0" dirty="0" err="1" smtClean="0"/>
              <a:t>umzugehen</a:t>
            </a:r>
            <a:r>
              <a:rPr lang="en-US" baseline="0" dirty="0" smtClean="0"/>
              <a:t>. Die </a:t>
            </a:r>
            <a:r>
              <a:rPr lang="en-US" baseline="0" dirty="0" err="1" smtClean="0"/>
              <a:t>Forschung</a:t>
            </a:r>
            <a:r>
              <a:rPr lang="en-US" baseline="0" dirty="0" smtClean="0"/>
              <a:t> </a:t>
            </a:r>
            <a:r>
              <a:rPr lang="en-US" baseline="0" dirty="0" err="1" smtClean="0"/>
              <a:t>beschäftigt</a:t>
            </a:r>
            <a:r>
              <a:rPr lang="en-US" baseline="0" dirty="0" smtClean="0"/>
              <a:t> </a:t>
            </a:r>
            <a:r>
              <a:rPr lang="en-US" baseline="0" dirty="0" err="1" smtClean="0"/>
              <a:t>sich</a:t>
            </a:r>
            <a:r>
              <a:rPr lang="en-US" baseline="0" dirty="0" smtClean="0"/>
              <a:t> </a:t>
            </a:r>
            <a:r>
              <a:rPr lang="en-US" baseline="0" dirty="0" err="1" smtClean="0"/>
              <a:t>seit</a:t>
            </a:r>
            <a:r>
              <a:rPr lang="en-US" baseline="0" dirty="0" smtClean="0"/>
              <a:t> </a:t>
            </a:r>
            <a:r>
              <a:rPr lang="en-US" baseline="0" dirty="0" err="1" smtClean="0"/>
              <a:t>vielen</a:t>
            </a:r>
            <a:r>
              <a:rPr lang="en-US" baseline="0" dirty="0" smtClean="0"/>
              <a:t> </a:t>
            </a:r>
            <a:r>
              <a:rPr lang="en-US" baseline="0" dirty="0" err="1" smtClean="0"/>
              <a:t>Jahren</a:t>
            </a:r>
            <a:r>
              <a:rPr lang="en-US" baseline="0" dirty="0" smtClean="0"/>
              <a:t> </a:t>
            </a:r>
            <a:r>
              <a:rPr lang="en-US" baseline="0" dirty="0" err="1" smtClean="0"/>
              <a:t>mit</a:t>
            </a:r>
            <a:r>
              <a:rPr lang="en-US" baseline="0" dirty="0" smtClean="0"/>
              <a:t> der </a:t>
            </a:r>
            <a:r>
              <a:rPr lang="en-US" baseline="0" dirty="0" err="1" smtClean="0"/>
              <a:t>Frage</a:t>
            </a:r>
            <a:r>
              <a:rPr lang="en-US" baseline="0" dirty="0" smtClean="0"/>
              <a:t>, </a:t>
            </a:r>
            <a:r>
              <a:rPr lang="en-US" baseline="0" dirty="0" err="1" smtClean="0"/>
              <a:t>warum</a:t>
            </a:r>
            <a:r>
              <a:rPr lang="en-US" baseline="0" dirty="0" smtClean="0"/>
              <a:t> </a:t>
            </a:r>
            <a:r>
              <a:rPr lang="en-US" baseline="0" dirty="0" err="1" smtClean="0"/>
              <a:t>manche</a:t>
            </a:r>
            <a:r>
              <a:rPr lang="en-US" baseline="0" dirty="0" smtClean="0"/>
              <a:t> Menschen und </a:t>
            </a:r>
            <a:r>
              <a:rPr lang="en-US" baseline="0" dirty="0" err="1" smtClean="0"/>
              <a:t>auch</a:t>
            </a:r>
            <a:r>
              <a:rPr lang="en-US" baseline="0" dirty="0" smtClean="0"/>
              <a:t> Kinder von </a:t>
            </a:r>
            <a:r>
              <a:rPr lang="en-US" baseline="0" dirty="0" err="1" smtClean="0"/>
              <a:t>traumatischen</a:t>
            </a:r>
            <a:r>
              <a:rPr lang="en-US" baseline="0" dirty="0" smtClean="0"/>
              <a:t> </a:t>
            </a:r>
            <a:r>
              <a:rPr lang="en-US" baseline="0" dirty="0" err="1" smtClean="0"/>
              <a:t>Erlebnissen</a:t>
            </a:r>
            <a:r>
              <a:rPr lang="en-US" baseline="0" dirty="0" smtClean="0"/>
              <a:t> </a:t>
            </a:r>
            <a:r>
              <a:rPr lang="en-US" baseline="0" dirty="0" err="1" smtClean="0"/>
              <a:t>aus</a:t>
            </a:r>
            <a:r>
              <a:rPr lang="en-US" baseline="0" dirty="0" smtClean="0"/>
              <a:t> der </a:t>
            </a:r>
            <a:r>
              <a:rPr lang="en-US" baseline="0" dirty="0" err="1" smtClean="0"/>
              <a:t>Bahn</a:t>
            </a:r>
            <a:r>
              <a:rPr lang="en-US" baseline="0" dirty="0" smtClean="0"/>
              <a:t> </a:t>
            </a:r>
            <a:r>
              <a:rPr lang="en-US" baseline="0" dirty="0" err="1" smtClean="0"/>
              <a:t>geworfen</a:t>
            </a:r>
            <a:r>
              <a:rPr lang="en-US" baseline="0" dirty="0" smtClean="0"/>
              <a:t> </a:t>
            </a:r>
            <a:r>
              <a:rPr lang="en-US" baseline="0" dirty="0" err="1" smtClean="0"/>
              <a:t>werden</a:t>
            </a:r>
            <a:r>
              <a:rPr lang="en-US" baseline="0" dirty="0" smtClean="0"/>
              <a:t>, </a:t>
            </a:r>
            <a:r>
              <a:rPr lang="en-US" baseline="0" dirty="0" err="1" smtClean="0"/>
              <a:t>während</a:t>
            </a:r>
            <a:r>
              <a:rPr lang="en-US" baseline="0" dirty="0" smtClean="0"/>
              <a:t> </a:t>
            </a:r>
            <a:r>
              <a:rPr lang="en-US" baseline="0" dirty="0" err="1" smtClean="0"/>
              <a:t>andere</a:t>
            </a:r>
            <a:r>
              <a:rPr lang="en-US" baseline="0" dirty="0" smtClean="0"/>
              <a:t> </a:t>
            </a:r>
            <a:r>
              <a:rPr lang="en-US" baseline="0" dirty="0" err="1" smtClean="0"/>
              <a:t>ihr</a:t>
            </a:r>
            <a:r>
              <a:rPr lang="en-US" baseline="0" dirty="0" smtClean="0"/>
              <a:t> </a:t>
            </a:r>
            <a:r>
              <a:rPr lang="en-US" baseline="0" dirty="0" err="1" smtClean="0"/>
              <a:t>Leben</a:t>
            </a:r>
            <a:r>
              <a:rPr lang="en-US" baseline="0" dirty="0" smtClean="0"/>
              <a:t> </a:t>
            </a:r>
            <a:r>
              <a:rPr lang="en-US" baseline="0" dirty="0" err="1" smtClean="0"/>
              <a:t>scheinbar</a:t>
            </a:r>
            <a:r>
              <a:rPr lang="en-US" baseline="0" dirty="0" smtClean="0"/>
              <a:t> </a:t>
            </a:r>
            <a:r>
              <a:rPr lang="en-US" baseline="0" dirty="0" err="1" smtClean="0"/>
              <a:t>unbeeindruckt</a:t>
            </a:r>
            <a:r>
              <a:rPr lang="en-US" baseline="0" dirty="0" smtClean="0"/>
              <a:t> </a:t>
            </a:r>
            <a:r>
              <a:rPr lang="en-US" baseline="0" dirty="0" err="1" smtClean="0"/>
              <a:t>weiterleben</a:t>
            </a:r>
            <a:r>
              <a:rPr lang="en-US" baseline="0" dirty="0" smtClean="0"/>
              <a:t>. Stabile </a:t>
            </a:r>
            <a:r>
              <a:rPr lang="en-US" baseline="0" dirty="0" err="1" smtClean="0"/>
              <a:t>Schutzfaktoren</a:t>
            </a:r>
            <a:r>
              <a:rPr lang="en-US" baseline="0" dirty="0" smtClean="0"/>
              <a:t> </a:t>
            </a:r>
            <a:r>
              <a:rPr lang="en-US" baseline="0" dirty="0" err="1" smtClean="0"/>
              <a:t>werden</a:t>
            </a:r>
            <a:r>
              <a:rPr lang="en-US" baseline="0" dirty="0" smtClean="0"/>
              <a:t> </a:t>
            </a:r>
            <a:r>
              <a:rPr lang="en-US" baseline="0" dirty="0" err="1" smtClean="0"/>
              <a:t>unter</a:t>
            </a:r>
            <a:r>
              <a:rPr lang="en-US" baseline="0" dirty="0" smtClean="0"/>
              <a:t> </a:t>
            </a:r>
            <a:r>
              <a:rPr lang="en-US" baseline="0" dirty="0" err="1" smtClean="0"/>
              <a:t>dem</a:t>
            </a:r>
            <a:r>
              <a:rPr lang="en-US" baseline="0" dirty="0" smtClean="0"/>
              <a:t> </a:t>
            </a:r>
            <a:r>
              <a:rPr lang="en-US" baseline="0" dirty="0" err="1" smtClean="0"/>
              <a:t>Begriff</a:t>
            </a:r>
            <a:r>
              <a:rPr lang="en-US" baseline="0" dirty="0" smtClean="0"/>
              <a:t> “</a:t>
            </a:r>
            <a:r>
              <a:rPr lang="en-US" baseline="0" dirty="0" err="1" smtClean="0"/>
              <a:t>Resilienz</a:t>
            </a:r>
            <a:r>
              <a:rPr lang="en-US" baseline="0" dirty="0" smtClean="0"/>
              <a:t>”, </a:t>
            </a:r>
            <a:r>
              <a:rPr lang="en-US" baseline="0" dirty="0" err="1" smtClean="0"/>
              <a:t>d.h</a:t>
            </a:r>
            <a:r>
              <a:rPr lang="en-US" baseline="0" dirty="0" smtClean="0"/>
              <a:t>. “</a:t>
            </a:r>
            <a:r>
              <a:rPr lang="en-US" baseline="0" dirty="0" err="1" smtClean="0"/>
              <a:t>Wiederstandsfähigkeit</a:t>
            </a:r>
            <a:r>
              <a:rPr lang="en-US" baseline="0" dirty="0" smtClean="0"/>
              <a:t>” </a:t>
            </a:r>
            <a:r>
              <a:rPr lang="en-US" baseline="0" dirty="0" err="1" smtClean="0"/>
              <a:t>zusammengefasst</a:t>
            </a:r>
            <a:r>
              <a:rPr lang="en-US" baseline="0" dirty="0" smtClean="0"/>
              <a:t>. Der </a:t>
            </a:r>
            <a:r>
              <a:rPr lang="en-US" baseline="0" dirty="0" err="1" smtClean="0"/>
              <a:t>Prozess</a:t>
            </a:r>
            <a:r>
              <a:rPr lang="en-US" baseline="0" dirty="0" smtClean="0"/>
              <a:t>, </a:t>
            </a:r>
            <a:r>
              <a:rPr lang="en-US" baseline="0" dirty="0" err="1" smtClean="0"/>
              <a:t>mit</a:t>
            </a:r>
            <a:r>
              <a:rPr lang="en-US" baseline="0" dirty="0" smtClean="0"/>
              <a:t> Stress und </a:t>
            </a:r>
            <a:r>
              <a:rPr lang="en-US" baseline="0" dirty="0" err="1" smtClean="0"/>
              <a:t>problematischen</a:t>
            </a:r>
            <a:r>
              <a:rPr lang="en-US" baseline="0" dirty="0" smtClean="0"/>
              <a:t> </a:t>
            </a:r>
            <a:r>
              <a:rPr lang="en-US" baseline="0" dirty="0" err="1" smtClean="0"/>
              <a:t>Ereignissen</a:t>
            </a:r>
            <a:r>
              <a:rPr lang="en-US" baseline="0" dirty="0" smtClean="0"/>
              <a:t> </a:t>
            </a:r>
            <a:r>
              <a:rPr lang="en-US" baseline="0" dirty="0" err="1" smtClean="0"/>
              <a:t>fertigzuwerden</a:t>
            </a:r>
            <a:r>
              <a:rPr lang="en-US" baseline="0" dirty="0" smtClean="0"/>
              <a:t>, </a:t>
            </a:r>
            <a:r>
              <a:rPr lang="en-US" baseline="0" dirty="0" err="1" smtClean="0"/>
              <a:t>wird</a:t>
            </a:r>
            <a:r>
              <a:rPr lang="en-US" baseline="0" dirty="0" smtClean="0"/>
              <a:t> in der </a:t>
            </a:r>
            <a:r>
              <a:rPr lang="en-US" baseline="0" dirty="0" err="1" smtClean="0"/>
              <a:t>Psychologie</a:t>
            </a:r>
            <a:r>
              <a:rPr lang="en-US" baseline="0" dirty="0" smtClean="0"/>
              <a:t> </a:t>
            </a:r>
            <a:r>
              <a:rPr lang="en-US" baseline="0" dirty="0" err="1" smtClean="0"/>
              <a:t>dagegen</a:t>
            </a:r>
            <a:r>
              <a:rPr lang="en-US" baseline="0" dirty="0" smtClean="0"/>
              <a:t> </a:t>
            </a:r>
            <a:r>
              <a:rPr lang="en-US" baseline="0" dirty="0" err="1" smtClean="0"/>
              <a:t>eher</a:t>
            </a:r>
            <a:r>
              <a:rPr lang="en-US" baseline="0" dirty="0" smtClean="0"/>
              <a:t> </a:t>
            </a:r>
            <a:r>
              <a:rPr lang="en-US" baseline="0" dirty="0" err="1" smtClean="0"/>
              <a:t>mit</a:t>
            </a:r>
            <a:r>
              <a:rPr lang="en-US" baseline="0" dirty="0" smtClean="0"/>
              <a:t> </a:t>
            </a:r>
            <a:r>
              <a:rPr lang="en-US" baseline="0" dirty="0" err="1" smtClean="0"/>
              <a:t>dem</a:t>
            </a:r>
            <a:r>
              <a:rPr lang="en-US" baseline="0" dirty="0" smtClean="0"/>
              <a:t> </a:t>
            </a:r>
            <a:r>
              <a:rPr lang="en-US" baseline="0" dirty="0" err="1" smtClean="0"/>
              <a:t>Begriff</a:t>
            </a:r>
            <a:r>
              <a:rPr lang="en-US" baseline="0" dirty="0" smtClean="0"/>
              <a:t> “Coping” </a:t>
            </a:r>
            <a:r>
              <a:rPr lang="en-US" baseline="0" dirty="0" err="1" smtClean="0"/>
              <a:t>bezeichnet</a:t>
            </a:r>
            <a:r>
              <a:rPr lang="en-US" baseline="0" dirty="0" smtClean="0"/>
              <a:t>. </a:t>
            </a:r>
            <a:r>
              <a:rPr lang="en-US" baseline="0" dirty="0" err="1" smtClean="0"/>
              <a:t>Dabei</a:t>
            </a:r>
            <a:r>
              <a:rPr lang="en-US" baseline="0" dirty="0" smtClean="0"/>
              <a:t> </a:t>
            </a:r>
            <a:r>
              <a:rPr lang="en-US" baseline="0" dirty="0" err="1" smtClean="0"/>
              <a:t>ist</a:t>
            </a:r>
            <a:r>
              <a:rPr lang="en-US" baseline="0" dirty="0" smtClean="0"/>
              <a:t> </a:t>
            </a:r>
            <a:r>
              <a:rPr lang="en-US" baseline="0" dirty="0" err="1" smtClean="0"/>
              <a:t>es</a:t>
            </a:r>
            <a:r>
              <a:rPr lang="en-US" baseline="0" dirty="0" smtClean="0"/>
              <a:t> </a:t>
            </a:r>
            <a:r>
              <a:rPr lang="en-US" baseline="0" dirty="0" err="1" smtClean="0"/>
              <a:t>ein</a:t>
            </a:r>
            <a:r>
              <a:rPr lang="en-US" baseline="0" dirty="0" smtClean="0"/>
              <a:t> Mix von </a:t>
            </a:r>
            <a:r>
              <a:rPr lang="en-US" baseline="0" dirty="0" err="1" smtClean="0"/>
              <a:t>Faktoren</a:t>
            </a:r>
            <a:r>
              <a:rPr lang="en-US" baseline="0" dirty="0" smtClean="0"/>
              <a:t>, die auf </a:t>
            </a:r>
            <a:r>
              <a:rPr lang="en-US" baseline="0" dirty="0" err="1" smtClean="0"/>
              <a:t>dieser</a:t>
            </a:r>
            <a:r>
              <a:rPr lang="en-US" baseline="0" dirty="0" smtClean="0"/>
              <a:t> </a:t>
            </a:r>
            <a:r>
              <a:rPr lang="en-US" baseline="0" dirty="0" err="1" smtClean="0"/>
              <a:t>Folie</a:t>
            </a:r>
            <a:r>
              <a:rPr lang="en-US" baseline="0" dirty="0" smtClean="0"/>
              <a:t> </a:t>
            </a:r>
            <a:r>
              <a:rPr lang="en-US" baseline="0" dirty="0" err="1" smtClean="0"/>
              <a:t>dargestellt</a:t>
            </a:r>
            <a:r>
              <a:rPr lang="en-US" baseline="0" dirty="0" smtClean="0"/>
              <a:t> </a:t>
            </a:r>
            <a:r>
              <a:rPr lang="en-US" baseline="0" dirty="0" err="1" smtClean="0"/>
              <a:t>werden</a:t>
            </a:r>
            <a:r>
              <a:rPr lang="en-US" baseline="0" dirty="0" smtClean="0"/>
              <a:t>, </a:t>
            </a:r>
            <a:r>
              <a:rPr lang="en-US" baseline="0" dirty="0" err="1" smtClean="0"/>
              <a:t>vgl</a:t>
            </a:r>
            <a:r>
              <a:rPr lang="en-US" baseline="0" dirty="0" smtClean="0"/>
              <a:t>.:</a:t>
            </a:r>
            <a:endParaRPr lang="en-US" dirty="0" smtClean="0"/>
          </a:p>
          <a:p>
            <a:endParaRPr lang="en-US" dirty="0" smtClean="0"/>
          </a:p>
          <a:p>
            <a:r>
              <a:rPr lang="en-US" dirty="0" err="1" smtClean="0"/>
              <a:t>Condly</a:t>
            </a:r>
            <a:r>
              <a:rPr lang="en-US" dirty="0" smtClean="0"/>
              <a:t>, S. J. (2006). Resilience in Children. A Review of Literature With Implications for Education. Urban Education, 41, 211–236.</a:t>
            </a:r>
            <a:endParaRPr dirty="0"/>
          </a:p>
        </p:txBody>
      </p:sp>
    </p:spTree>
    <p:extLst>
      <p:ext uri="{BB962C8B-B14F-4D97-AF65-F5344CB8AC3E}">
        <p14:creationId xmlns="" xmlns:p14="http://schemas.microsoft.com/office/powerpoint/2010/main" val="15133533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Auch ein Wissen über Medien kann zu den</a:t>
            </a:r>
            <a:r>
              <a:rPr lang="de-CH" baseline="0" dirty="0" smtClean="0"/>
              <a:t> Schutzfaktoren gehören. Dies wird mit dem etwas schillernden Begriff der «Medienkompetenz» ausgedrückt, zu dem ein ganzes Bündel von Fähigkeiten gehören, u.a. Medien zu kennen, auszuwählen, zu nutzen, zu beurteilen und auch zu gestalten. </a:t>
            </a:r>
          </a:p>
          <a:p>
            <a:r>
              <a:rPr lang="de-CH" baseline="0" dirty="0" smtClean="0"/>
              <a:t>Die Fähigkeit, gute Medien zu kennen und kreativ zu nutzen, kann Nutzerinnen und Nutzer mit einer Grundkenntnis versehen, um im Kontrast auch problematische Situation besser als solche zu erkennen. Ein starkes moralisches Bewusstsein und ein Gefühl für Gerechtigkeit und Ungerechtigkeit kann ebenfalls helfen, Verhaltensweisen zu vermeiden, die zu Problemen führen können. Eine nicht unkritische Einstellung gegenüber Medien und eine Kenntnis möglicher Gefahren (im Idealfall nicht nur theoretisch, sondern anhand von praktischen Fallgeschichten und Beispielen), kann helfen Gefahren schon im Ansatz zu erkennen. Das alles gepaart mit genug Selbstbewusstsein und Vertrauenspersonen, auf die Verlass ist, befähigt Kinder dazu, im richtigen Moment Stopp zu sagen und Hilfe zu suchen.</a:t>
            </a:r>
            <a:endParaRPr dirty="0"/>
          </a:p>
        </p:txBody>
      </p:sp>
    </p:spTree>
    <p:extLst>
      <p:ext uri="{BB962C8B-B14F-4D97-AF65-F5344CB8AC3E}">
        <p14:creationId xmlns="" xmlns:p14="http://schemas.microsoft.com/office/powerpoint/2010/main" val="13459982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Elternbildungsveranstaltungen</a:t>
            </a:r>
            <a:r>
              <a:rPr lang="de-CH" baseline="0" dirty="0" smtClean="0"/>
              <a:t> profitieren davon, wenn Eltern sich mit anderen austauschen können. Solche Intermezzi können Eltern auch temporär aus ihrer Rolle als passive Zuhörer befreien. </a:t>
            </a:r>
            <a:endParaRPr lang="de-CH" dirty="0"/>
          </a:p>
        </p:txBody>
      </p:sp>
    </p:spTree>
    <p:extLst>
      <p:ext uri="{BB962C8B-B14F-4D97-AF65-F5344CB8AC3E}">
        <p14:creationId xmlns="" xmlns:p14="http://schemas.microsoft.com/office/powerpoint/2010/main" val="7808783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r>
              <a:rPr lang="de-CH" dirty="0" smtClean="0"/>
              <a:t>Bei</a:t>
            </a:r>
            <a:r>
              <a:rPr lang="de-CH" baseline="0" dirty="0" smtClean="0"/>
              <a:t> diesen Äusserungen handelt es sich um typische Einstellungen, die man in  dieser oder ähnlicher Form sehr oft hört. Die erste Einstellung ist eher streng und autoritär. Die zweite setzt auf Gespräch und aktive Begleitung. Die dritte traut Kindern grundsätzlich zu, weitgehend alleine mit digitalen Medien klarzukommen. Eltern müssen nach dieser dritten Auffassung erst dann reagieren, wenn die Kinder sich mit Problemen melden. Diese drei prototypischen Positionen sind je nach Beziehung zwischen Eltern und Kindern und Alter des Kindes mehr oder weniger sinnvoll. </a:t>
            </a:r>
            <a:endParaRPr lang="de-CH" dirty="0"/>
          </a:p>
        </p:txBody>
      </p:sp>
    </p:spTree>
    <p:extLst>
      <p:ext uri="{BB962C8B-B14F-4D97-AF65-F5344CB8AC3E}">
        <p14:creationId xmlns="" xmlns:p14="http://schemas.microsoft.com/office/powerpoint/2010/main" val="71562788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Shape 200"/>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 dirty="0" smtClean="0"/>
              <a:t>In</a:t>
            </a:r>
            <a:r>
              <a:rPr lang="en" baseline="0" dirty="0" smtClean="0"/>
              <a:t> einer aktuellen Studie wurden Eltern darüber befragt, wie sie ihre Kinder in ihrem Medienumgang begleiten. Es zeigt sich, dass die meisten Eltern zwar in bestimmten Bereichen durchaus angeben, mit ihren Kindern zu reden, dass aber insbesondere die explizite Thematisierung von Online-Risiken nur bei vergleichsweise wenigen geschieht. Insgesamt zeigen sich zudem in allen Punkten g</a:t>
            </a:r>
            <a:r>
              <a:rPr lang="en" dirty="0" smtClean="0"/>
              <a:t>eringere Prozentwerte</a:t>
            </a:r>
            <a:r>
              <a:rPr lang="en" baseline="0" dirty="0" smtClean="0"/>
              <a:t> bei Eltern mit geringerem sozioökonomischem Status sowie bei fremdsprachigen Eltern oder Eltern mit geringerer Medienaffinität, vgl.:  </a:t>
            </a:r>
          </a:p>
          <a:p>
            <a:pPr>
              <a:buNone/>
            </a:pPr>
            <a:endParaRPr lang="de-CH" dirty="0" smtClean="0"/>
          </a:p>
          <a:p>
            <a:pPr>
              <a:buNone/>
            </a:pPr>
            <a:r>
              <a:rPr lang="de-CH" dirty="0" err="1" smtClean="0"/>
              <a:t>Hermida</a:t>
            </a:r>
            <a:r>
              <a:rPr lang="de-CH" dirty="0" smtClean="0"/>
              <a:t>, M., &amp; </a:t>
            </a:r>
            <a:r>
              <a:rPr lang="de-CH" dirty="0" err="1" smtClean="0"/>
              <a:t>Signer</a:t>
            </a:r>
            <a:r>
              <a:rPr lang="de-CH" dirty="0" smtClean="0"/>
              <a:t>, S. (2013). Wie Eltern ihre Kinder im Internet begleiten. Regulierung der Internetnutzung durch Eltern. Sonderauswertung der EU Kids Online: Schweiz-Studie. Erstellt im Auftrag des nationalen Programms Jugend und Medien. www.jugendundmedien.ch </a:t>
            </a:r>
            <a:r>
              <a:rPr lang="de-CH" dirty="0" smtClean="0">
                <a:sym typeface="Wingdings" pitchFamily="2" charset="2"/>
              </a:rPr>
              <a:t> Fachwissen  Publikationen</a:t>
            </a:r>
            <a:r>
              <a:rPr lang="de-CH" dirty="0" smtClean="0"/>
              <a:t>.</a:t>
            </a:r>
          </a:p>
          <a:p>
            <a:pPr>
              <a:buNone/>
            </a:pPr>
            <a:endParaRPr lang="de-CH" dirty="0" smtClean="0"/>
          </a:p>
          <a:p>
            <a:pPr>
              <a:buNone/>
            </a:pPr>
            <a:endParaRPr lang="en" dirty="0"/>
          </a:p>
        </p:txBody>
      </p:sp>
    </p:spTree>
    <p:extLst>
      <p:ext uri="{BB962C8B-B14F-4D97-AF65-F5344CB8AC3E}">
        <p14:creationId xmlns="" xmlns:p14="http://schemas.microsoft.com/office/powerpoint/2010/main" val="29928158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9" name="Shape 22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buNone/>
            </a:pPr>
            <a:r>
              <a:rPr lang="en" sz="1100" dirty="0" smtClean="0">
                <a:solidFill>
                  <a:schemeClr val="tx1"/>
                </a:solidFill>
                <a:latin typeface="+mn-lt"/>
              </a:rPr>
              <a:t>H</a:t>
            </a:r>
            <a:r>
              <a:rPr lang="en" sz="1100" baseline="0" dirty="0" smtClean="0">
                <a:solidFill>
                  <a:schemeClr val="tx1"/>
                </a:solidFill>
                <a:latin typeface="+mn-lt"/>
              </a:rPr>
              <a:t>ier aufgelistet sind vier verschiedene Bereiche, in denen Eltern ein Wissen haben sollten und aktiv werden können. Ein gängiges Missverständnis ist, dass es ausreicht, sich auf einen der vier Bereiche zu beschränken. Im Idealfall sind Eltern in allen Bereichen aktiv, wobei die grösste Herausforderung, aber auch die grösste Chance darin liegt, das Kind im Gespräch zu unterstützen. Dazu wird später in dieser Präsentation noch eine 7-Schritt-Methode vorgestellt.</a:t>
            </a:r>
            <a:endParaRPr lang="en" sz="1100" dirty="0">
              <a:solidFill>
                <a:schemeClr val="tx1"/>
              </a:solidFill>
              <a:latin typeface="+mn-lt"/>
            </a:endParaRPr>
          </a:p>
        </p:txBody>
      </p:sp>
    </p:spTree>
    <p:extLst>
      <p:ext uri="{BB962C8B-B14F-4D97-AF65-F5344CB8AC3E}">
        <p14:creationId xmlns="" xmlns:p14="http://schemas.microsoft.com/office/powerpoint/2010/main" val="27683709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5" name="Shape 235"/>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buNone/>
            </a:pPr>
            <a:r>
              <a:rPr lang="en" sz="1200" dirty="0" smtClean="0">
                <a:solidFill>
                  <a:schemeClr val="tx1"/>
                </a:solidFill>
              </a:rPr>
              <a:t>Auf jedem Computer und auch auf mobilen Geräten sollte eine aktuelle Antivirus-Software installiert sein. Eine Firewall kann zudem helfen zu kontrollieren, welche Programme</a:t>
            </a:r>
            <a:r>
              <a:rPr lang="en" sz="1200" baseline="0" dirty="0" smtClean="0">
                <a:solidFill>
                  <a:schemeClr val="tx1"/>
                </a:solidFill>
              </a:rPr>
              <a:t> welche Netzwerkverbindungen aufbauen. Inhaltliche</a:t>
            </a:r>
            <a:r>
              <a:rPr lang="en" sz="1200" dirty="0" smtClean="0">
                <a:solidFill>
                  <a:schemeClr val="tx1"/>
                </a:solidFill>
              </a:rPr>
              <a:t> Schutzmassnahmen, wie</a:t>
            </a:r>
            <a:r>
              <a:rPr lang="en" sz="1200" baseline="0" dirty="0" smtClean="0">
                <a:solidFill>
                  <a:schemeClr val="tx1"/>
                </a:solidFill>
              </a:rPr>
              <a:t> Blacklist- oder Whitelist-Kindersicherungen,</a:t>
            </a:r>
            <a:r>
              <a:rPr lang="en" sz="1200" dirty="0" smtClean="0">
                <a:solidFill>
                  <a:schemeClr val="tx1"/>
                </a:solidFill>
              </a:rPr>
              <a:t> können für jüngere</a:t>
            </a:r>
            <a:r>
              <a:rPr lang="en" sz="1200" baseline="0" dirty="0" smtClean="0">
                <a:solidFill>
                  <a:schemeClr val="tx1"/>
                </a:solidFill>
              </a:rPr>
              <a:t> Kinder im frühen Primarschulalter </a:t>
            </a:r>
            <a:r>
              <a:rPr lang="en" sz="1200" dirty="0" smtClean="0">
                <a:solidFill>
                  <a:schemeClr val="tx1"/>
                </a:solidFill>
              </a:rPr>
              <a:t>eine Hilfe darstellen, damit sie nicht aus Versehen</a:t>
            </a:r>
            <a:r>
              <a:rPr lang="en" sz="1200" baseline="0" dirty="0" smtClean="0">
                <a:solidFill>
                  <a:schemeClr val="tx1"/>
                </a:solidFill>
              </a:rPr>
              <a:t> mit jugendgefährdenden Online-Inhalten in Kontakt kommen. Hier bieten die meisten Betriebssysteme sogar eingebaute Lösungen. Für ältere Kinder oder als umfassender Schutz sind sie jedoch ungeeignet, wie auf der folgenden Folie erklärt wird.</a:t>
            </a:r>
            <a:endParaRPr lang="en" sz="1200" dirty="0">
              <a:solidFill>
                <a:schemeClr val="tx1"/>
              </a:solidFill>
            </a:endParaRPr>
          </a:p>
        </p:txBody>
      </p:sp>
    </p:spTree>
    <p:extLst>
      <p:ext uri="{BB962C8B-B14F-4D97-AF65-F5344CB8AC3E}">
        <p14:creationId xmlns="" xmlns:p14="http://schemas.microsoft.com/office/powerpoint/2010/main" val="4526413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1" name="Shape 241"/>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 sz="1100" dirty="0" smtClean="0">
                <a:solidFill>
                  <a:schemeClr val="tx1"/>
                </a:solidFill>
              </a:rPr>
              <a:t>Technische Schutzmassnahmen bieten</a:t>
            </a:r>
            <a:r>
              <a:rPr lang="en" sz="1100" baseline="0" dirty="0" smtClean="0">
                <a:solidFill>
                  <a:schemeClr val="tx1"/>
                </a:solidFill>
              </a:rPr>
              <a:t> aus verschiedenen Gründen nur einen sehr unvollständigen Schutz und es ist nicht möglich, Kinder auf technischem Wege wirksam von allen Gefahren abzuschirmen. Aktuelle Antivirus- und Firewallsoftware hilft gegen Schadsoftware wie Viren und Trojaner, sie schützt jedoch nicht gegen Gefahren wie z.B. jugendgefährdende Inhalte, Grooming oder Cybermobbing. Daneben gibt es auch inhaltliche Filtersoftware, die auf dem eigenen Computer installiert oder vom Internetanbieter aktiviert werden kann. Auch sie bietet nur unvollständigen Schutz. Blacklist-Kindersicherungen arbeiten mit einer Liste von jugendgefährdenden Webseiten, auf die der Zugriff gesperrt ist. Da das Internet jedoch schnell wächst und täglich viele Millionen Seiten dazukommen, ist dieser Schutz natürlich nie vollständig. Whitelist-Kindersicherungen arbeiten mit einer Liste von für Kinder unbedenklichen Online-Inhalten und nur auf sie kann zugegriffen werden, d.h. alles andere wird gesperrt. Damit wird das Internet praktisch unbenutzbar, da schon eine einfache Suchanfrage dann blockiert werden kann. Empfehlenswert sind für Kinder sogenannte Kindersuchmaschinen, deren Treffer unbedenklich sind. Grössere Kinder oder Jugendliche benutzen solche Angebote nicht mehr. Filter können zudem relativ einfach über Umleitungen (sog. Proxies) umgangen werden. </a:t>
            </a:r>
            <a:endParaRPr lang="en" sz="1100" dirty="0" smtClean="0">
              <a:solidFill>
                <a:schemeClr val="tx1"/>
              </a:solidFill>
            </a:endParaRPr>
          </a:p>
          <a:p>
            <a:endParaRPr dirty="0"/>
          </a:p>
        </p:txBody>
      </p:sp>
    </p:spTree>
    <p:extLst>
      <p:ext uri="{BB962C8B-B14F-4D97-AF65-F5344CB8AC3E}">
        <p14:creationId xmlns="" xmlns:p14="http://schemas.microsoft.com/office/powerpoint/2010/main" val="332047712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9" name="Shape 25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In der Schweiz</a:t>
            </a:r>
            <a:r>
              <a:rPr lang="de-CH" baseline="0" dirty="0" smtClean="0"/>
              <a:t> gibt es eine Reihe von Gesetzesbestimmungen, die die Einfuhr, den Besitz und/oder die Verbreitung bestimmter Formen von Pornografie unter Strafe stellen. Generell verboten ist jede Form von Umgang (ausser Konsum) mit pornographischen Darstellungen mit Kindern, Tieren, Gewalthandlungen sowie mit Urin und Kot. Gewisse Änderungen des Artikels StGB 197 zu Pornografie werden ab 1. Juli 2014 in Kraft treten. So wird das Alter für die Mitwirkung in Pornos auf 18 Jahre erhöht, der Konsum von illegaler Pornografie wird unter Strafe gestellt und Pornografie mit menschlichen Ausscheidungen wird nicht mehr strafbar sein. </a:t>
            </a:r>
          </a:p>
          <a:p>
            <a:endParaRPr lang="de-CH" baseline="0" dirty="0" smtClean="0"/>
          </a:p>
          <a:p>
            <a:r>
              <a:rPr lang="de-CH" baseline="0" dirty="0" smtClean="0"/>
              <a:t>Auch grausame Gewaltdarstellungen wie Folter dürfen nicht konsumiert oder verbreitet werden. Die öffentliche Verbreitung extremistischer und rassistischer Darstellungen ist ebenfalls strafbar. Generell verboten ist auch, wenn Jugendlichen unter 16 Jahren Pornografie jeglicher Art (auch normale Pornografie, die für Erwachsene erlaubt ist) zugänglich gemacht wird. Gleiches gilt in Bezug auf Werbung für Drogen und Suchtmittel. Während der Download urheberrechtlich geschützter Inhalte in der Schweiz grundsätzlich legal ist (im Unterschied zum nahen Ausland), dürfen solche Inhalte in der Schweiz jedoch nicht weiterverbreitet werden (d.h. der Download von einer Webseite ist legal, der Upload jedoch strafbar).</a:t>
            </a:r>
            <a:endParaRPr lang="de-CH" dirty="0" smtClean="0"/>
          </a:p>
          <a:p>
            <a:endParaRPr dirty="0"/>
          </a:p>
        </p:txBody>
      </p:sp>
    </p:spTree>
    <p:extLst>
      <p:ext uri="{BB962C8B-B14F-4D97-AF65-F5344CB8AC3E}">
        <p14:creationId xmlns="" xmlns:p14="http://schemas.microsoft.com/office/powerpoint/2010/main" val="2514608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Shape 3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 name="Shape 3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Ein Blick in</a:t>
            </a:r>
            <a:r>
              <a:rPr lang="de-CH" baseline="0" dirty="0" smtClean="0"/>
              <a:t> die Geschichte zeigt (anhand von diesen exemplarischen Zitaten), dass mit jedem neuen Medium neue Bedenken über ihre schädlichen Nebenwirkungen verbunden waren. Im historischen Rückblick zeigt sich jedoch auch, dass die meisten dieser Sorgen unbegründet sind. Deshalb sollte man auch heute die Gefahren vermutlich nicht übermässig dramatisieren und mit der nötigen Differenziertheit an das Thema herangehen.</a:t>
            </a:r>
            <a:endParaRPr dirty="0"/>
          </a:p>
        </p:txBody>
      </p:sp>
    </p:spTree>
    <p:extLst>
      <p:ext uri="{BB962C8B-B14F-4D97-AF65-F5344CB8AC3E}">
        <p14:creationId xmlns="" xmlns:p14="http://schemas.microsoft.com/office/powerpoint/2010/main" val="176206568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5" name="Shape 265"/>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Cybermobbing per se ist</a:t>
            </a:r>
            <a:r>
              <a:rPr lang="de-CH" baseline="0" dirty="0" smtClean="0"/>
              <a:t> nicht als Straftatbestand erfasst, aber es können verschiedene Gesetzesartikel betroffen sein. Täter/innen können sich in unterschiedlicher Weise strafbar machen. Die Liste auf der Folie zeigt typische Straftatbestände. Für Opfer kann es deshalb durchaus eine Option sein, auch rechtliche Schritte gegen die Täter/innen in Erwägung zu ziehen. </a:t>
            </a:r>
          </a:p>
          <a:p>
            <a:endParaRPr lang="de-CH" baseline="0" dirty="0" smtClean="0"/>
          </a:p>
          <a:p>
            <a:r>
              <a:rPr lang="de-CH" baseline="0" dirty="0" smtClean="0"/>
              <a:t>Erpressung und Nötigung sind dabei Offizialdelikte, d.h. die Polizei ermittelt, sobald sie von diesem Straftatbestand Kenntnis erhält. Alle anderen sind Antragsdelikte, das heisst, die Betroffenen (oder bei Unmündigen, die gesetzlichen Vertreter) müssen von sich aus Anzeige erstatten.  </a:t>
            </a:r>
            <a:endParaRPr lang="de-CH" dirty="0" smtClean="0"/>
          </a:p>
          <a:p>
            <a:endParaRPr dirty="0"/>
          </a:p>
        </p:txBody>
      </p:sp>
    </p:spTree>
    <p:extLst>
      <p:ext uri="{BB962C8B-B14F-4D97-AF65-F5344CB8AC3E}">
        <p14:creationId xmlns="" xmlns:p14="http://schemas.microsoft.com/office/powerpoint/2010/main" val="14605897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1" name="Shape 271"/>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sz="1100" i="0" kern="1200" dirty="0" smtClean="0">
                <a:solidFill>
                  <a:schemeClr val="tx1"/>
                </a:solidFill>
                <a:effectLst/>
                <a:latin typeface="+mn-lt"/>
                <a:ea typeface="+mn-ea"/>
                <a:cs typeface="+mn-cs"/>
              </a:rPr>
              <a:t>Folgendes Zitat fasst</a:t>
            </a:r>
            <a:r>
              <a:rPr lang="de-CH" sz="1100" i="0" kern="1200" baseline="0" dirty="0" smtClean="0">
                <a:solidFill>
                  <a:schemeClr val="tx1"/>
                </a:solidFill>
                <a:effectLst/>
                <a:latin typeface="+mn-lt"/>
                <a:ea typeface="+mn-ea"/>
                <a:cs typeface="+mn-cs"/>
              </a:rPr>
              <a:t> die Rechtslage zu dieser Frage gut zusammen: «</a:t>
            </a:r>
            <a:r>
              <a:rPr lang="de-CH" sz="1100" i="0" kern="1200" dirty="0" smtClean="0">
                <a:solidFill>
                  <a:schemeClr val="tx1"/>
                </a:solidFill>
                <a:effectLst/>
                <a:latin typeface="+mn-lt"/>
                <a:ea typeface="+mn-ea"/>
                <a:cs typeface="+mn-cs"/>
              </a:rPr>
              <a:t>Kinder sind erst bei Erreichen der Mündigkeit „geschäftsfähig“, sie dürfen demnach keine Verträge ohne das Einverständnis ihrer Eltern schliessen, ausser wenn sie einen Kauf tätigen [oder Verpflichtung eingehen], bei dem der Verkäufer, [Dienstleister oder sonstige Vertragspartei] voraussetzen kann, dass sie die Summe aus dem Taschengeld berappen können. Dieses Geld steht dem Kind/Jugendlichen zur freien Verfügung und enthebt den Verkäufer, [Dienstleister oder sonstige Vertragspartei] aus der „Kontrollpflicht“.» (</a:t>
            </a:r>
            <a:r>
              <a:rPr lang="de-CH" sz="1100" i="0" u="sng" kern="1200" dirty="0" smtClean="0">
                <a:solidFill>
                  <a:schemeClr val="tx1"/>
                </a:solidFill>
                <a:effectLst/>
                <a:latin typeface="+mn-lt"/>
                <a:ea typeface="+mn-ea"/>
                <a:cs typeface="+mn-cs"/>
                <a:hlinkClick r:id="rId3"/>
              </a:rPr>
              <a:t>http://ada-zh.ch/media/pdf/schulden.pdf</a:t>
            </a:r>
            <a:r>
              <a:rPr lang="de-CH" sz="1100" i="0" kern="1200" dirty="0" smtClean="0">
                <a:solidFill>
                  <a:schemeClr val="tx1"/>
                </a:solidFill>
                <a:effectLst/>
                <a:latin typeface="+mn-lt"/>
                <a:ea typeface="+mn-ea"/>
                <a:cs typeface="+mn-cs"/>
              </a:rPr>
              <a:t>) Im Detail ist es jedoch etwas komplizierter:</a:t>
            </a:r>
          </a:p>
          <a:p>
            <a:endParaRPr lang="de-CH" dirty="0" smtClean="0"/>
          </a:p>
          <a:p>
            <a:r>
              <a:rPr lang="de-CH" sz="1100" i="0" kern="1200" dirty="0" smtClean="0">
                <a:solidFill>
                  <a:schemeClr val="tx1"/>
                </a:solidFill>
                <a:effectLst/>
                <a:latin typeface="+mn-lt"/>
                <a:ea typeface="+mn-ea"/>
                <a:cs typeface="+mn-cs"/>
              </a:rPr>
              <a:t>Die Mündigkeit wird in der Schweiz mit Vollendung des 18. Lebensjahr erreicht (Art. 14 ZGB). Ist die Person zudem urteilsfähig (Art. 16 ZGB, Fähig die Folgen seiner Handlung zu erkennen und sich entsprechend verhalten) ist sie automatisch auch handlungsfähig (Art. 13 ZGB). Das bedeutet, sie kann Rechte und Pflichten begründen, also typischerweise einen Vertrag abschliessen (Art. 12 ZGB).</a:t>
            </a:r>
          </a:p>
          <a:p>
            <a:r>
              <a:rPr lang="de-CH" sz="1100" i="0" kern="1200" dirty="0" smtClean="0">
                <a:solidFill>
                  <a:schemeClr val="tx1"/>
                </a:solidFill>
                <a:effectLst/>
                <a:latin typeface="+mn-lt"/>
                <a:ea typeface="+mn-ea"/>
                <a:cs typeface="+mn-cs"/>
              </a:rPr>
              <a:t>Ist eine Person zwar urteilsfähig (je nach konkretem Fall bereits im Primarschulalter gegeben) aber noch nicht volljährig, ist sie nicht geschäftsfähig (handlungsfähig) und kann theoretisch keine Verträge abschliessen. Da aber bereits der Kauf eines Kaugummis einen Vertragsabschluss mit Rechten und Pflichten darstellt, ist dieser Grundsatz realitätsfremd. Deswegen hat der Gesetzgeber Ausnahmen vorgesehen, welche es Jugendlichen und Kindern ermöglichen am alltäglichen Leben teilzunehmen.</a:t>
            </a:r>
          </a:p>
          <a:p>
            <a:endParaRPr lang="de-CH" sz="1100" i="0" kern="1200" dirty="0" smtClean="0">
              <a:solidFill>
                <a:schemeClr val="tx1"/>
              </a:solidFill>
              <a:effectLst/>
              <a:latin typeface="+mn-lt"/>
              <a:ea typeface="+mn-ea"/>
              <a:cs typeface="+mn-cs"/>
            </a:endParaRPr>
          </a:p>
          <a:p>
            <a:r>
              <a:rPr lang="de-CH" sz="1100" i="0" u="sng" kern="1200" dirty="0" smtClean="0">
                <a:solidFill>
                  <a:schemeClr val="tx1"/>
                </a:solidFill>
                <a:effectLst/>
                <a:latin typeface="+mn-lt"/>
                <a:ea typeface="+mn-ea"/>
                <a:cs typeface="+mn-cs"/>
              </a:rPr>
              <a:t>Art. 19 ZGB</a:t>
            </a:r>
            <a:endParaRPr lang="de-CH" sz="1100" i="0" kern="1200" dirty="0" smtClean="0">
              <a:solidFill>
                <a:schemeClr val="tx1"/>
              </a:solidFill>
              <a:effectLst/>
              <a:latin typeface="+mn-lt"/>
              <a:ea typeface="+mn-ea"/>
              <a:cs typeface="+mn-cs"/>
            </a:endParaRPr>
          </a:p>
          <a:p>
            <a:r>
              <a:rPr lang="de-CH" sz="1100" i="0" kern="1200" dirty="0" smtClean="0">
                <a:solidFill>
                  <a:schemeClr val="tx1"/>
                </a:solidFill>
                <a:effectLst/>
                <a:latin typeface="+mn-lt"/>
                <a:ea typeface="+mn-ea"/>
                <a:cs typeface="+mn-cs"/>
              </a:rPr>
              <a:t>Urteilsfähige handlungsunfähige Personen</a:t>
            </a:r>
          </a:p>
          <a:p>
            <a:r>
              <a:rPr lang="de-CH" sz="1100" i="0" kern="1200" dirty="0" smtClean="0">
                <a:solidFill>
                  <a:schemeClr val="tx1"/>
                </a:solidFill>
                <a:effectLst/>
                <a:latin typeface="+mn-lt"/>
                <a:ea typeface="+mn-ea"/>
                <a:cs typeface="+mn-cs"/>
              </a:rPr>
              <a:t>a. Grundsatz</a:t>
            </a:r>
            <a:r>
              <a:rPr lang="de-CH" sz="1100" i="0" u="none" strike="noStrike" kern="1200" baseline="30000" dirty="0" smtClean="0">
                <a:solidFill>
                  <a:schemeClr val="tx1"/>
                </a:solidFill>
                <a:effectLst/>
                <a:latin typeface="+mn-lt"/>
                <a:ea typeface="+mn-ea"/>
                <a:cs typeface="+mn-cs"/>
                <a:hlinkClick r:id="rId4"/>
              </a:rPr>
              <a:t>1</a:t>
            </a:r>
            <a:endParaRPr lang="de-CH" sz="1100" i="0" kern="1200" dirty="0" smtClean="0">
              <a:solidFill>
                <a:schemeClr val="tx1"/>
              </a:solidFill>
              <a:effectLst/>
              <a:latin typeface="+mn-lt"/>
              <a:ea typeface="+mn-ea"/>
              <a:cs typeface="+mn-cs"/>
            </a:endParaRPr>
          </a:p>
          <a:p>
            <a:r>
              <a:rPr lang="de-CH" sz="1100" i="0" kern="1200" baseline="30000" dirty="0" smtClean="0">
                <a:solidFill>
                  <a:schemeClr val="tx1"/>
                </a:solidFill>
                <a:effectLst/>
                <a:latin typeface="+mn-lt"/>
                <a:ea typeface="+mn-ea"/>
                <a:cs typeface="+mn-cs"/>
              </a:rPr>
              <a:t>1</a:t>
            </a:r>
            <a:r>
              <a:rPr lang="de-CH" sz="1100" i="0" kern="1200" dirty="0" smtClean="0">
                <a:solidFill>
                  <a:schemeClr val="tx1"/>
                </a:solidFill>
                <a:effectLst/>
                <a:latin typeface="+mn-lt"/>
                <a:ea typeface="+mn-ea"/>
                <a:cs typeface="+mn-cs"/>
              </a:rPr>
              <a:t> Urteilsfähige handlungsunfähige Personen können nur mit Zustimmung ihres gesetzlichen Vertreters Verpflichtungen eingehen oder Rechte aufgeben.</a:t>
            </a:r>
            <a:r>
              <a:rPr lang="de-CH" sz="1100" i="0" u="none" strike="noStrike" kern="1200" baseline="30000" dirty="0" smtClean="0">
                <a:solidFill>
                  <a:schemeClr val="tx1"/>
                </a:solidFill>
                <a:effectLst/>
                <a:latin typeface="+mn-lt"/>
                <a:ea typeface="+mn-ea"/>
                <a:cs typeface="+mn-cs"/>
                <a:hlinkClick r:id="rId4"/>
              </a:rPr>
              <a:t>2</a:t>
            </a:r>
            <a:endParaRPr lang="de-CH" sz="1100" i="0" kern="1200" dirty="0" smtClean="0">
              <a:solidFill>
                <a:schemeClr val="tx1"/>
              </a:solidFill>
              <a:effectLst/>
              <a:latin typeface="+mn-lt"/>
              <a:ea typeface="+mn-ea"/>
              <a:cs typeface="+mn-cs"/>
            </a:endParaRPr>
          </a:p>
          <a:p>
            <a:r>
              <a:rPr lang="de-CH" sz="1100" i="0" kern="1200" baseline="30000" dirty="0" smtClean="0">
                <a:solidFill>
                  <a:schemeClr val="tx1"/>
                </a:solidFill>
                <a:effectLst/>
                <a:latin typeface="+mn-lt"/>
                <a:ea typeface="+mn-ea"/>
                <a:cs typeface="+mn-cs"/>
              </a:rPr>
              <a:t>2</a:t>
            </a:r>
            <a:r>
              <a:rPr lang="de-CH" sz="1100" i="0" kern="1200" dirty="0" smtClean="0">
                <a:solidFill>
                  <a:schemeClr val="tx1"/>
                </a:solidFill>
                <a:effectLst/>
                <a:latin typeface="+mn-lt"/>
                <a:ea typeface="+mn-ea"/>
                <a:cs typeface="+mn-cs"/>
              </a:rPr>
              <a:t> Ohne diese Zustimmung vermögen sie Vorteile zu erlangen, die unentgeltlich sind, sowie geringfügige Angelegenheiten des täglichen Lebens zu besorgen.</a:t>
            </a:r>
            <a:r>
              <a:rPr lang="de-CH" sz="1100" i="0" u="none" strike="noStrike" kern="1200" baseline="30000" dirty="0" smtClean="0">
                <a:solidFill>
                  <a:schemeClr val="tx1"/>
                </a:solidFill>
                <a:effectLst/>
                <a:latin typeface="+mn-lt"/>
                <a:ea typeface="+mn-ea"/>
                <a:cs typeface="+mn-cs"/>
                <a:hlinkClick r:id="rId4"/>
              </a:rPr>
              <a:t>3</a:t>
            </a:r>
            <a:endParaRPr lang="de-CH" sz="1100" i="0" kern="1200" dirty="0" smtClean="0">
              <a:solidFill>
                <a:schemeClr val="tx1"/>
              </a:solidFill>
              <a:effectLst/>
              <a:latin typeface="+mn-lt"/>
              <a:ea typeface="+mn-ea"/>
              <a:cs typeface="+mn-cs"/>
            </a:endParaRPr>
          </a:p>
          <a:p>
            <a:r>
              <a:rPr lang="de-CH" sz="1100" i="0" kern="1200" baseline="30000" dirty="0" smtClean="0">
                <a:solidFill>
                  <a:schemeClr val="tx1"/>
                </a:solidFill>
                <a:effectLst/>
                <a:latin typeface="+mn-lt"/>
                <a:ea typeface="+mn-ea"/>
                <a:cs typeface="+mn-cs"/>
              </a:rPr>
              <a:t>3</a:t>
            </a:r>
            <a:r>
              <a:rPr lang="de-CH" sz="1100" i="0" kern="1200" dirty="0" smtClean="0">
                <a:solidFill>
                  <a:schemeClr val="tx1"/>
                </a:solidFill>
                <a:effectLst/>
                <a:latin typeface="+mn-lt"/>
                <a:ea typeface="+mn-ea"/>
                <a:cs typeface="+mn-cs"/>
              </a:rPr>
              <a:t> Sie werden aus unerlaubten Handlungen schadenersatzpflichtig.</a:t>
            </a:r>
          </a:p>
          <a:p>
            <a:r>
              <a:rPr lang="de-CH" sz="1100" i="0" kern="1200" dirty="0" smtClean="0">
                <a:solidFill>
                  <a:schemeClr val="tx1"/>
                </a:solidFill>
                <a:effectLst/>
                <a:latin typeface="+mn-lt"/>
                <a:ea typeface="+mn-ea"/>
                <a:cs typeface="+mn-cs"/>
              </a:rPr>
              <a:t> </a:t>
            </a:r>
          </a:p>
          <a:p>
            <a:r>
              <a:rPr lang="de-CH" sz="1100" i="0" u="sng" kern="1200" dirty="0" smtClean="0">
                <a:solidFill>
                  <a:schemeClr val="tx1"/>
                </a:solidFill>
                <a:effectLst/>
                <a:latin typeface="+mn-lt"/>
                <a:ea typeface="+mn-ea"/>
                <a:cs typeface="+mn-cs"/>
              </a:rPr>
              <a:t>Art. 19a ZGB</a:t>
            </a:r>
            <a:endParaRPr lang="de-CH" sz="1100" i="0" kern="1200" dirty="0" smtClean="0">
              <a:solidFill>
                <a:schemeClr val="tx1"/>
              </a:solidFill>
              <a:effectLst/>
              <a:latin typeface="+mn-lt"/>
              <a:ea typeface="+mn-ea"/>
              <a:cs typeface="+mn-cs"/>
            </a:endParaRPr>
          </a:p>
          <a:p>
            <a:r>
              <a:rPr lang="de-CH" sz="1100" i="0" kern="1200" dirty="0" smtClean="0">
                <a:solidFill>
                  <a:schemeClr val="tx1"/>
                </a:solidFill>
                <a:effectLst/>
                <a:latin typeface="+mn-lt"/>
                <a:ea typeface="+mn-ea"/>
                <a:cs typeface="+mn-cs"/>
              </a:rPr>
              <a:t>Zustimmung des gesetzlichen Vertreters</a:t>
            </a:r>
          </a:p>
          <a:p>
            <a:r>
              <a:rPr lang="de-CH" sz="1100" i="0" kern="1200" dirty="0" smtClean="0">
                <a:solidFill>
                  <a:schemeClr val="tx1"/>
                </a:solidFill>
                <a:effectLst/>
                <a:latin typeface="+mn-lt"/>
                <a:ea typeface="+mn-ea"/>
                <a:cs typeface="+mn-cs"/>
              </a:rPr>
              <a:t>1 Sofern das Gesetz nichts anderes bestimmt, kann der gesetzliche Vertreter die Zustimmung ausdrücklich oder stillschweigend im Voraus geben oder das Geschäft nachträglich genehmigen.</a:t>
            </a:r>
          </a:p>
          <a:p>
            <a:r>
              <a:rPr lang="de-CH" sz="1100" i="0" kern="1200" dirty="0" smtClean="0">
                <a:solidFill>
                  <a:schemeClr val="tx1"/>
                </a:solidFill>
                <a:effectLst/>
                <a:latin typeface="+mn-lt"/>
                <a:ea typeface="+mn-ea"/>
                <a:cs typeface="+mn-cs"/>
              </a:rPr>
              <a:t>2 Der andere Teil wird frei, wenn die Genehmigung nicht innerhalb einer angemessenen Frist erfolgt, die er selber ansetzt oder durch das Gericht ansetzen lässt.</a:t>
            </a:r>
          </a:p>
          <a:p>
            <a:r>
              <a:rPr lang="de-CH" sz="1100" i="0" kern="1200" dirty="0" smtClean="0">
                <a:solidFill>
                  <a:schemeClr val="tx1"/>
                </a:solidFill>
                <a:effectLst/>
                <a:latin typeface="+mn-lt"/>
                <a:ea typeface="+mn-ea"/>
                <a:cs typeface="+mn-cs"/>
              </a:rPr>
              <a:t> </a:t>
            </a:r>
          </a:p>
          <a:p>
            <a:r>
              <a:rPr lang="de-CH" sz="1100" i="0" kern="1200" dirty="0" smtClean="0">
                <a:solidFill>
                  <a:schemeClr val="tx1"/>
                </a:solidFill>
                <a:effectLst/>
                <a:latin typeface="+mn-lt"/>
                <a:ea typeface="+mn-ea"/>
                <a:cs typeface="+mn-cs"/>
              </a:rPr>
              <a:t>Dies sind u.a.:</a:t>
            </a:r>
          </a:p>
          <a:p>
            <a:pPr marL="171450" lvl="0" indent="-171450">
              <a:buFont typeface="Arial" panose="020B0604020202020204" pitchFamily="34" charset="0"/>
              <a:buChar char="•"/>
            </a:pPr>
            <a:r>
              <a:rPr lang="de-CH" sz="1100" i="0" kern="1200" dirty="0" smtClean="0">
                <a:solidFill>
                  <a:schemeClr val="tx1"/>
                </a:solidFill>
                <a:effectLst/>
                <a:latin typeface="+mn-lt"/>
                <a:ea typeface="+mn-ea"/>
                <a:cs typeface="+mn-cs"/>
              </a:rPr>
              <a:t>Abschluss eines Vertrages mit Zustimmung der Eltern (Art. 19 Abs. 1 ZGB)</a:t>
            </a:r>
          </a:p>
          <a:p>
            <a:r>
              <a:rPr lang="de-CH" sz="1100" i="0" kern="1200" dirty="0" smtClean="0">
                <a:solidFill>
                  <a:schemeClr val="tx1"/>
                </a:solidFill>
                <a:effectLst/>
                <a:latin typeface="+mn-lt"/>
                <a:ea typeface="+mn-ea"/>
                <a:cs typeface="+mn-cs"/>
              </a:rPr>
              <a:t>Rechtsgeschäfte (Verträge) mit Minderjährigen benötigen die Einwilligung der Eltern, damit sie rechtswirksam d.h. gültig werden. Die Zustimmung kann vor oder nach Abschluss des Vertrages gegeben werden.</a:t>
            </a:r>
          </a:p>
          <a:p>
            <a:pPr marL="171450" lvl="0" indent="-171450">
              <a:buFont typeface="Arial" panose="020B0604020202020204" pitchFamily="34" charset="0"/>
              <a:buChar char="•"/>
            </a:pPr>
            <a:r>
              <a:rPr lang="de-CH" sz="1100" i="0" kern="1200" dirty="0" smtClean="0">
                <a:solidFill>
                  <a:schemeClr val="tx1"/>
                </a:solidFill>
                <a:effectLst/>
                <a:latin typeface="+mn-lt"/>
                <a:ea typeface="+mn-ea"/>
                <a:cs typeface="+mn-cs"/>
              </a:rPr>
              <a:t>Das Geschäft hält sich in „Taschengeldumfang“</a:t>
            </a:r>
          </a:p>
          <a:p>
            <a:r>
              <a:rPr lang="de-CH" sz="1100" i="0" kern="1200" dirty="0" smtClean="0">
                <a:solidFill>
                  <a:schemeClr val="tx1"/>
                </a:solidFill>
                <a:effectLst/>
                <a:latin typeface="+mn-lt"/>
                <a:ea typeface="+mn-ea"/>
                <a:cs typeface="+mn-cs"/>
              </a:rPr>
              <a:t>Kinder und Jugendliche dürfen frei über ihr Vermögen (Taschengeld, Lehrlingslohn, Weihnachtsbatzen, </a:t>
            </a:r>
            <a:r>
              <a:rPr lang="de-CH" sz="1100" i="0" kern="1200" dirty="0" err="1" smtClean="0">
                <a:solidFill>
                  <a:schemeClr val="tx1"/>
                </a:solidFill>
                <a:effectLst/>
                <a:latin typeface="+mn-lt"/>
                <a:ea typeface="+mn-ea"/>
                <a:cs typeface="+mn-cs"/>
              </a:rPr>
              <a:t>ect</a:t>
            </a:r>
            <a:r>
              <a:rPr lang="de-CH" sz="1100" i="0" kern="1200" dirty="0" smtClean="0">
                <a:solidFill>
                  <a:schemeClr val="tx1"/>
                </a:solidFill>
                <a:effectLst/>
                <a:latin typeface="+mn-lt"/>
                <a:ea typeface="+mn-ea"/>
                <a:cs typeface="+mn-cs"/>
              </a:rPr>
              <a:t>.) verfügen.</a:t>
            </a:r>
          </a:p>
          <a:p>
            <a:r>
              <a:rPr lang="de-CH" sz="1100" i="0" kern="1200" dirty="0" smtClean="0">
                <a:solidFill>
                  <a:schemeClr val="tx1"/>
                </a:solidFill>
                <a:effectLst/>
                <a:latin typeface="+mn-lt"/>
                <a:ea typeface="+mn-ea"/>
                <a:cs typeface="+mn-cs"/>
              </a:rPr>
              <a:t> </a:t>
            </a:r>
          </a:p>
          <a:p>
            <a:r>
              <a:rPr lang="de-CH" sz="1100" i="0" kern="1200" dirty="0" smtClean="0">
                <a:solidFill>
                  <a:schemeClr val="tx1"/>
                </a:solidFill>
                <a:effectLst/>
                <a:latin typeface="+mn-lt"/>
                <a:ea typeface="+mn-ea"/>
                <a:cs typeface="+mn-cs"/>
              </a:rPr>
              <a:t>Ist davon auszugehen, dass der/die Minderjährige eine Verpflichtung eingeht, welche er/sie nicht mit seinem/ihrem freien Kindsvermögen zu leisten vermag, obliegt es dem Anbieter (Verkäufer, </a:t>
            </a:r>
            <a:r>
              <a:rPr lang="de-CH" sz="1100" i="0" kern="1200" dirty="0" err="1" smtClean="0">
                <a:solidFill>
                  <a:schemeClr val="tx1"/>
                </a:solidFill>
                <a:effectLst/>
                <a:latin typeface="+mn-lt"/>
                <a:ea typeface="+mn-ea"/>
                <a:cs typeface="+mn-cs"/>
              </a:rPr>
              <a:t>Aboanbieter</a:t>
            </a:r>
            <a:r>
              <a:rPr lang="de-CH" sz="1100" i="0" kern="1200" dirty="0" smtClean="0">
                <a:solidFill>
                  <a:schemeClr val="tx1"/>
                </a:solidFill>
                <a:effectLst/>
                <a:latin typeface="+mn-lt"/>
                <a:ea typeface="+mn-ea"/>
                <a:cs typeface="+mn-cs"/>
              </a:rPr>
              <a:t>), die Rechtsgültigkeit des Vertrags mit einer jungen Person zu überprüfen. Tut er dies nicht, ist dies seine Schuld, die Eltern müssen nicht dafür aufkommen.</a:t>
            </a:r>
          </a:p>
          <a:p>
            <a:r>
              <a:rPr lang="de-CH" sz="1100" i="0" kern="1200" dirty="0" smtClean="0">
                <a:solidFill>
                  <a:schemeClr val="tx1"/>
                </a:solidFill>
                <a:effectLst/>
                <a:latin typeface="+mn-lt"/>
                <a:ea typeface="+mn-ea"/>
                <a:cs typeface="+mn-cs"/>
              </a:rPr>
              <a:t> </a:t>
            </a:r>
          </a:p>
          <a:p>
            <a:r>
              <a:rPr lang="de-CH" sz="1100" i="0" kern="1200" dirty="0" smtClean="0">
                <a:solidFill>
                  <a:schemeClr val="tx1"/>
                </a:solidFill>
                <a:effectLst/>
                <a:latin typeface="+mn-lt"/>
                <a:ea typeface="+mn-ea"/>
                <a:cs typeface="+mn-cs"/>
              </a:rPr>
              <a:t>Will also eine Jugendliche ein Konzertticket kaufen, muss sich der Verkäufer nicht absichern, da er davon ausgehen darf, dass die Jugendliche genug eigenes Geld hat, um das Ticket zu bezahlen. Will ein 11-jähriger aber ein teures Bike kaufen, so sollte die Verkäuferin erst mit den Eltern Rücksprache halten, denn ohne deren Einwilligung ist der Kaufvertrag nicht gültig.</a:t>
            </a:r>
          </a:p>
          <a:p>
            <a:r>
              <a:rPr lang="de-CH" sz="1100" i="0" kern="1200" dirty="0" smtClean="0">
                <a:solidFill>
                  <a:schemeClr val="tx1"/>
                </a:solidFill>
                <a:effectLst/>
                <a:latin typeface="+mn-lt"/>
                <a:ea typeface="+mn-ea"/>
                <a:cs typeface="+mn-cs"/>
              </a:rPr>
              <a:t> </a:t>
            </a:r>
          </a:p>
          <a:p>
            <a:r>
              <a:rPr lang="de-CH" sz="1100" i="0" kern="1200" dirty="0" smtClean="0">
                <a:solidFill>
                  <a:schemeClr val="tx1"/>
                </a:solidFill>
                <a:effectLst/>
                <a:latin typeface="+mn-lt"/>
                <a:ea typeface="+mn-ea"/>
                <a:cs typeface="+mn-cs"/>
              </a:rPr>
              <a:t>Das Abschliessen eines Abos im Internet ist ein Vertrag, welcher die Einwilligung der Eltern braucht. Das ist für die Vertragspartner nicht einfach, da sie den Jugendlichen nicht gegenüber stehen und man sich im Web einfach älter schummeln kann. Es ist also gut möglich, dass plötzlich bestellte Ware ins Haus geliefert wird, die den Taschengeldumfang deutlich überspringen. In diesem Fall sollte man sofort Kontakt mit dem Verkäufer aufnehmen und die Ware zurück schicken. Wartet man zu lange, kann dies als nachträgliche, stillschweigende Einwilligung gedeutet werden. Bei teuren! Abos sollte man sich ebenfalls mit den Anbieter so schnell wie möglich in Verbindung setzten und sie darüber informieren, dass keine Einwilligung gegeben wurde, weswegen der Vertrag nicht zustande kam. Zahlen muss man aber nicht.</a:t>
            </a:r>
          </a:p>
          <a:p>
            <a:r>
              <a:rPr lang="de-CH" sz="1100" i="0" kern="1200" dirty="0" smtClean="0">
                <a:solidFill>
                  <a:schemeClr val="tx1"/>
                </a:solidFill>
                <a:effectLst/>
                <a:latin typeface="+mn-lt"/>
                <a:ea typeface="+mn-ea"/>
                <a:cs typeface="+mn-cs"/>
              </a:rPr>
              <a:t> </a:t>
            </a:r>
          </a:p>
          <a:p>
            <a:r>
              <a:rPr lang="de-CH" sz="1100" i="0" kern="1200" dirty="0" smtClean="0">
                <a:solidFill>
                  <a:schemeClr val="tx1"/>
                </a:solidFill>
                <a:effectLst/>
                <a:latin typeface="+mn-lt"/>
                <a:ea typeface="+mn-ea"/>
                <a:cs typeface="+mn-cs"/>
              </a:rPr>
              <a:t>Eltern haften demnach nur für die Verbindlichkeiten der Kinder, wenn sie diese anerkannt haben, z.B. indem sie einen Vertrag (mit)unterschrieben haben → Achtung, oft auch Solidarhaftung bspw. bei Kreditkarten für Minderjährige oder Handy.</a:t>
            </a:r>
          </a:p>
          <a:p>
            <a:endParaRPr lang="de-CH" dirty="0" smtClean="0"/>
          </a:p>
          <a:p>
            <a:endParaRPr lang="de-CH" dirty="0" smtClean="0"/>
          </a:p>
          <a:p>
            <a:endParaRPr dirty="0"/>
          </a:p>
        </p:txBody>
      </p:sp>
    </p:spTree>
    <p:extLst>
      <p:ext uri="{BB962C8B-B14F-4D97-AF65-F5344CB8AC3E}">
        <p14:creationId xmlns="" xmlns:p14="http://schemas.microsoft.com/office/powerpoint/2010/main" val="383667541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1" name="Shape 271"/>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sz="1100" kern="1200" dirty="0" smtClean="0">
                <a:solidFill>
                  <a:schemeClr val="tx1"/>
                </a:solidFill>
                <a:effectLst/>
                <a:latin typeface="+mn-lt"/>
                <a:ea typeface="+mn-ea"/>
                <a:cs typeface="+mn-cs"/>
              </a:rPr>
              <a:t>In den letzten Jahren haben (praktisch) alle Polizeikorps auch Jugenddienste eingerichtet. Diese sogenannten </a:t>
            </a:r>
            <a:r>
              <a:rPr lang="de-CH" sz="1100" kern="1200" dirty="0" err="1" smtClean="0">
                <a:solidFill>
                  <a:schemeClr val="tx1"/>
                </a:solidFill>
                <a:effectLst/>
                <a:latin typeface="+mn-lt"/>
                <a:ea typeface="+mn-ea"/>
                <a:cs typeface="+mn-cs"/>
              </a:rPr>
              <a:t>JugendsachbearbeiterInnen</a:t>
            </a:r>
            <a:r>
              <a:rPr lang="de-CH" sz="1100" kern="1200" dirty="0" smtClean="0">
                <a:solidFill>
                  <a:schemeClr val="tx1"/>
                </a:solidFill>
                <a:effectLst/>
                <a:latin typeface="+mn-lt"/>
                <a:ea typeface="+mn-ea"/>
                <a:cs typeface="+mn-cs"/>
              </a:rPr>
              <a:t> verfügen über spezifisches </a:t>
            </a:r>
            <a:r>
              <a:rPr lang="de-CH" sz="1100" kern="1200" dirty="0" err="1" smtClean="0">
                <a:solidFill>
                  <a:schemeClr val="tx1"/>
                </a:solidFill>
                <a:effectLst/>
                <a:latin typeface="+mn-lt"/>
                <a:ea typeface="+mn-ea"/>
                <a:cs typeface="+mn-cs"/>
              </a:rPr>
              <a:t>Know-How</a:t>
            </a:r>
            <a:r>
              <a:rPr lang="de-CH" sz="1100" kern="1200" dirty="0" smtClean="0">
                <a:solidFill>
                  <a:schemeClr val="tx1"/>
                </a:solidFill>
                <a:effectLst/>
                <a:latin typeface="+mn-lt"/>
                <a:ea typeface="+mn-ea"/>
                <a:cs typeface="+mn-cs"/>
              </a:rPr>
              <a:t> bezüglich Jugenddelinquenz und Jugendstrafrecht, kennen oft die örtlichen Szenen und machen oft auch Präventionsarbeit an Schulen. Im Fokus in urbanen Gebieten stehen jugendliche Intensivtäter. </a:t>
            </a:r>
          </a:p>
          <a:p>
            <a:endParaRPr lang="de-CH" sz="1100" kern="1200" dirty="0" smtClean="0">
              <a:solidFill>
                <a:schemeClr val="tx1"/>
              </a:solidFill>
              <a:effectLst/>
              <a:latin typeface="+mn-lt"/>
              <a:ea typeface="+mn-ea"/>
              <a:cs typeface="+mn-cs"/>
            </a:endParaRPr>
          </a:p>
          <a:p>
            <a:r>
              <a:rPr lang="de-CH" sz="1100" kern="1200" dirty="0" smtClean="0">
                <a:solidFill>
                  <a:schemeClr val="tx1"/>
                </a:solidFill>
                <a:effectLst/>
                <a:latin typeface="+mn-lt"/>
                <a:ea typeface="+mn-ea"/>
                <a:cs typeface="+mn-cs"/>
              </a:rPr>
              <a:t>In der Schweiz wird Jugend- und Erwachsenenstrafrecht angewendet. Entscheidungsgrundlage für die strafrechtliche Reaktion auf Jugenddelikte ist das Jugendstrafgesetz, das seit 2007 in Kraft ist und nun ein selbstständiges Gesetz ist. Das Jugendstrafgesetz sieht ein spezielles System von Sanktionen vor, die gegenüber Jugendlichen an Stelle der Erwachsenensanktionen angewendet werden. Es gilt für 10- bis 18 –Jährige. </a:t>
            </a:r>
          </a:p>
          <a:p>
            <a:endParaRPr lang="de-CH" sz="1100" kern="1200" dirty="0" smtClean="0">
              <a:solidFill>
                <a:schemeClr val="tx1"/>
              </a:solidFill>
              <a:effectLst/>
              <a:latin typeface="+mn-lt"/>
              <a:ea typeface="+mn-ea"/>
              <a:cs typeface="+mn-cs"/>
            </a:endParaRPr>
          </a:p>
          <a:p>
            <a:r>
              <a:rPr lang="de-CH" sz="1100" kern="1200" dirty="0" smtClean="0">
                <a:solidFill>
                  <a:schemeClr val="tx1"/>
                </a:solidFill>
                <a:effectLst/>
                <a:latin typeface="+mn-lt"/>
                <a:ea typeface="+mn-ea"/>
                <a:cs typeface="+mn-cs"/>
              </a:rPr>
              <a:t>Spezifisch am Jugendstrafrecht ist die erzieherische Ausrichtung. Das meint, dass eine ganze Palette an Sanktionen zur Verfügung stehen, die je nach Alter, persönlichen und familiären Bedingungen und Delikt zum Zug kommen. Die Sanktionen sind entweder Strafen oder Schutzmassnahmen, letztere werden auch oft kurz Massnahmen genannt und werden angeordnet, wenn bei jugendlichen Straftätern eine delinquente Gefährdung besteht, Beispiele für Massnahmen sind </a:t>
            </a:r>
            <a:r>
              <a:rPr lang="de-CH" sz="1100" kern="1200" dirty="0" err="1" smtClean="0">
                <a:solidFill>
                  <a:schemeClr val="tx1"/>
                </a:solidFill>
                <a:effectLst/>
                <a:latin typeface="+mn-lt"/>
                <a:ea typeface="+mn-ea"/>
                <a:cs typeface="+mn-cs"/>
              </a:rPr>
              <a:t>z.B</a:t>
            </a:r>
            <a:r>
              <a:rPr lang="de-CH" sz="1100" kern="1200" dirty="0" smtClean="0">
                <a:solidFill>
                  <a:schemeClr val="tx1"/>
                </a:solidFill>
                <a:effectLst/>
                <a:latin typeface="+mn-lt"/>
                <a:ea typeface="+mn-ea"/>
                <a:cs typeface="+mn-cs"/>
              </a:rPr>
              <a:t> ambulante oder stationäre Erziehungsmassnahmen oder Therapien. Bei leichteren Delikten kann auch auf eine Bestrafung verzichtet werden. Bei schweren Verstössen werden auch Strafen ausgesprochen, die mit Rücksicht auf das jugendliche Alter allerdings symbolisch sein können und keinen vergeltenden Charakter haben müssen. Massgebend sind bei allen Sanktionsentscheiden spezialpräventive Überlegungen, die Sanktion soll der persönlichen Situation des Täters angepasst sein.</a:t>
            </a:r>
          </a:p>
          <a:p>
            <a:endParaRPr lang="de-CH" baseline="0" dirty="0" smtClean="0"/>
          </a:p>
        </p:txBody>
      </p:sp>
    </p:spTree>
    <p:extLst>
      <p:ext uri="{BB962C8B-B14F-4D97-AF65-F5344CB8AC3E}">
        <p14:creationId xmlns="" xmlns:p14="http://schemas.microsoft.com/office/powerpoint/2010/main" val="11673014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CH" dirty="0" smtClean="0">
                <a:solidFill>
                  <a:schemeClr val="tx1"/>
                </a:solidFill>
              </a:rPr>
              <a:t>Was</a:t>
            </a:r>
            <a:r>
              <a:rPr lang="de-CH" baseline="0" dirty="0" smtClean="0">
                <a:solidFill>
                  <a:schemeClr val="tx1"/>
                </a:solidFill>
              </a:rPr>
              <a:t> macht die Polizei, wenn man sich an sie wendet?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CH" dirty="0" smtClean="0">
                <a:solidFill>
                  <a:schemeClr val="tx1"/>
                </a:solidFill>
              </a:rPr>
              <a:t>Schwere Delikte (Offizialdelikte)</a:t>
            </a:r>
            <a:r>
              <a:rPr lang="de-CH" baseline="0" dirty="0" smtClean="0">
                <a:solidFill>
                  <a:schemeClr val="tx1"/>
                </a:solidFill>
              </a:rPr>
              <a:t> </a:t>
            </a:r>
            <a:r>
              <a:rPr lang="de-CH" dirty="0" smtClean="0">
                <a:solidFill>
                  <a:schemeClr val="tx1"/>
                </a:solidFill>
              </a:rPr>
              <a:t>kann jeder melden: Die Polizei</a:t>
            </a:r>
            <a:r>
              <a:rPr lang="de-CH" baseline="0" dirty="0" smtClean="0">
                <a:solidFill>
                  <a:schemeClr val="tx1"/>
                </a:solidFill>
              </a:rPr>
              <a:t> wird selber tätig, sammelt Beweise und übergibt diese dann den Gerichten (darunter fällt z.B. Mord, Erpressung, Vergewaltigung usw.). Wenn die Polizei Kenntnis von solchen Delikten erhält, wird sie also in jeden Fall ermitteln.</a:t>
            </a:r>
            <a:endParaRPr lang="de-CH" dirty="0" smtClean="0">
              <a:solidFill>
                <a:schemeClr val="tx1"/>
              </a:solidFill>
            </a:endParaRPr>
          </a:p>
          <a:p>
            <a:pPr marL="171450" indent="-171450">
              <a:buFont typeface="Arial" panose="020B0604020202020204" pitchFamily="34" charset="0"/>
              <a:buChar char="•"/>
            </a:pPr>
            <a:r>
              <a:rPr lang="de-CH" dirty="0" smtClean="0">
                <a:solidFill>
                  <a:schemeClr val="tx1"/>
                </a:solidFill>
              </a:rPr>
              <a:t>Bei leichten Delikten (Antragsdelikte),</a:t>
            </a:r>
            <a:r>
              <a:rPr lang="de-CH" baseline="0" dirty="0" smtClean="0">
                <a:solidFill>
                  <a:schemeClr val="tx1"/>
                </a:solidFill>
              </a:rPr>
              <a:t> wie</a:t>
            </a:r>
            <a:r>
              <a:rPr lang="de-CH" dirty="0" smtClean="0">
                <a:solidFill>
                  <a:schemeClr val="tx1"/>
                </a:solidFill>
              </a:rPr>
              <a:t> zum</a:t>
            </a:r>
            <a:r>
              <a:rPr lang="de-CH" baseline="0" dirty="0" smtClean="0">
                <a:solidFill>
                  <a:schemeClr val="tx1"/>
                </a:solidFill>
              </a:rPr>
              <a:t> Beispiel Beleidigungen, da wird die Polizei nicht von alleine tätig werden. Hier muss das Opfer einen Strafantrag stellen.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CH" dirty="0" smtClean="0">
                <a:solidFill>
                  <a:schemeClr val="tx1"/>
                </a:solidFill>
              </a:rPr>
              <a:t>Als erstes</a:t>
            </a:r>
            <a:r>
              <a:rPr lang="de-CH" baseline="0" dirty="0" smtClean="0">
                <a:solidFill>
                  <a:schemeClr val="tx1"/>
                </a:solidFill>
              </a:rPr>
              <a:t> wird d</a:t>
            </a:r>
            <a:r>
              <a:rPr lang="de-CH" dirty="0" smtClean="0">
                <a:solidFill>
                  <a:schemeClr val="tx1"/>
                </a:solidFill>
              </a:rPr>
              <a:t>ie Polizei Beweise sammeln und die strafrechtliche Relevanz prüfen.</a:t>
            </a:r>
            <a:r>
              <a:rPr lang="de-CH" baseline="0" dirty="0" smtClean="0">
                <a:solidFill>
                  <a:schemeClr val="tx1"/>
                </a:solidFill>
              </a:rPr>
              <a:t> Wenn man sich an die Polizei wendet, ist es wichtig, falls möglich Beweise mitzubringen. Beispielsweise Printscreens.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CH" dirty="0" smtClean="0">
                <a:solidFill>
                  <a:schemeClr val="tx1"/>
                </a:solidFill>
              </a:rPr>
              <a:t>Bevor man zur Polizei</a:t>
            </a:r>
            <a:r>
              <a:rPr lang="de-CH" baseline="0" dirty="0" smtClean="0">
                <a:solidFill>
                  <a:schemeClr val="tx1"/>
                </a:solidFill>
              </a:rPr>
              <a:t> geht, kann man sich auch von der Opferhilfe informieren und beraten lassen.</a:t>
            </a:r>
          </a:p>
          <a:p>
            <a:endParaRPr lang="de-CH" sz="1100" i="1" kern="1200" dirty="0" smtClean="0">
              <a:solidFill>
                <a:schemeClr val="tx1"/>
              </a:solidFill>
              <a:effectLst/>
              <a:latin typeface="+mn-lt"/>
              <a:ea typeface="+mn-ea"/>
              <a:cs typeface="+mn-cs"/>
            </a:endParaRPr>
          </a:p>
          <a:p>
            <a:r>
              <a:rPr lang="de-CH" sz="1100" i="0" kern="1200" dirty="0" smtClean="0">
                <a:solidFill>
                  <a:schemeClr val="tx1"/>
                </a:solidFill>
                <a:effectLst/>
                <a:latin typeface="+mn-lt"/>
                <a:ea typeface="+mn-ea"/>
                <a:cs typeface="+mn-cs"/>
              </a:rPr>
              <a:t>Im Themenbereich „Jugend und Medien“ sind in erster Linie Verstösse im Rahmen von Mobbinghandlungen und Pornografie ein Thema. Der Vorteil von Ermittlungsarbeit im Bereich Neue Medien ist die Tatsache, dass oft schriftliche oder bildliche Beweise vorliegen. In Mobbingfällen ist oft, wenn nicht meist klar, wer beteiligt ist, ansonsten kann über die Plattformen und die Abklärung von IP-Adressen der Urheber ausgemacht werden. </a:t>
            </a:r>
          </a:p>
          <a:p>
            <a:r>
              <a:rPr lang="de-CH" sz="1100" i="0" kern="1200" dirty="0" smtClean="0">
                <a:solidFill>
                  <a:schemeClr val="tx1"/>
                </a:solidFill>
                <a:effectLst/>
                <a:latin typeface="+mn-lt"/>
                <a:ea typeface="+mn-ea"/>
                <a:cs typeface="+mn-cs"/>
              </a:rPr>
              <a:t> </a:t>
            </a:r>
          </a:p>
          <a:p>
            <a:r>
              <a:rPr lang="de-CH" sz="1100" i="0" kern="1200" dirty="0" smtClean="0">
                <a:solidFill>
                  <a:schemeClr val="tx1"/>
                </a:solidFill>
                <a:effectLst/>
                <a:latin typeface="+mn-lt"/>
                <a:ea typeface="+mn-ea"/>
                <a:cs typeface="+mn-cs"/>
              </a:rPr>
              <a:t>Bei Delikten im Zusammenhang mit Pornografie handelt es sich oft um Verbreitung oder Besitz von illegaler Pornografie (mit Kindern, mit Tieren, mit menschlichen Ausscheidungen und mit Gewalt) oder um Zur-Verfügung-stellen von Pornografie an unter 16-Jährige (Jugendschutz). Achtung:</a:t>
            </a:r>
            <a:r>
              <a:rPr lang="de-CH" sz="1100" i="0" kern="1200" baseline="0" dirty="0" smtClean="0">
                <a:solidFill>
                  <a:schemeClr val="tx1"/>
                </a:solidFill>
                <a:effectLst/>
                <a:latin typeface="+mn-lt"/>
                <a:ea typeface="+mn-ea"/>
                <a:cs typeface="+mn-cs"/>
              </a:rPr>
              <a:t> Ab 1.Juli 2014 ist Pornografie mit menschlichen Ausscheidungen nicht mehr illegal.</a:t>
            </a:r>
            <a:endParaRPr lang="de-CH" sz="1100" i="0" kern="1200" dirty="0" smtClean="0">
              <a:solidFill>
                <a:schemeClr val="tx1"/>
              </a:solidFill>
              <a:effectLst/>
              <a:latin typeface="+mn-lt"/>
              <a:ea typeface="+mn-ea"/>
              <a:cs typeface="+mn-cs"/>
            </a:endParaRPr>
          </a:p>
          <a:p>
            <a:r>
              <a:rPr lang="de-CH" sz="1100" i="0" kern="1200" dirty="0" smtClean="0">
                <a:solidFill>
                  <a:schemeClr val="tx1"/>
                </a:solidFill>
                <a:effectLst/>
                <a:latin typeface="+mn-lt"/>
                <a:ea typeface="+mn-ea"/>
                <a:cs typeface="+mn-cs"/>
              </a:rPr>
              <a:t> </a:t>
            </a:r>
          </a:p>
          <a:p>
            <a:r>
              <a:rPr lang="de-CH" sz="1100" i="0" kern="1200" dirty="0" smtClean="0">
                <a:solidFill>
                  <a:schemeClr val="tx1"/>
                </a:solidFill>
                <a:effectLst/>
                <a:latin typeface="+mn-lt"/>
                <a:ea typeface="+mn-ea"/>
                <a:cs typeface="+mn-cs"/>
              </a:rPr>
              <a:t>Die Urheber resp. die Betroffenen werden befragt, ein Polizeibericht zuhanden der Justiz erstellt und die Jugendgerichte entscheiden dann, welche Sanktionen angewendet werden. Wichtig zu wissen ist, dass keine vergeltende Strafe im Vordergrund steht und dass in Zusammenarbeit mit den Eltern und allfälligen anderen Personen und Institutionen (Jugendsozialarbeit, Schule, etc.) gearbeitet wird. </a:t>
            </a:r>
            <a:endParaRPr lang="de-CH" i="0" dirty="0" smtClean="0"/>
          </a:p>
        </p:txBody>
      </p:sp>
    </p:spTree>
    <p:extLst>
      <p:ext uri="{BB962C8B-B14F-4D97-AF65-F5344CB8AC3E}">
        <p14:creationId xmlns="" xmlns:p14="http://schemas.microsoft.com/office/powerpoint/2010/main" val="278613582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1" name="Shape 271"/>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indent="0">
              <a:buFont typeface="Arial" panose="020B0604020202020204" pitchFamily="34" charset="0"/>
              <a:buNone/>
            </a:pPr>
            <a:r>
              <a:rPr lang="de-CH" dirty="0" smtClean="0"/>
              <a:t>Gesetze</a:t>
            </a:r>
            <a:r>
              <a:rPr lang="de-CH" baseline="0" dirty="0" smtClean="0"/>
              <a:t> haben oft einen Interpretationsspielraum und es ist Aufgabe der Gerichte, Gesetze auf den Einzelfall anzuwenden und die Rechtslage zu beurteilen. Bei digitalen Medien gibt es, wegen ihrer schnellen Entwicklung, teilweise grössere Unwägbarkeiten als bei anderen Lebensbereichen. Hier nur einige Beispiele: </a:t>
            </a:r>
          </a:p>
          <a:p>
            <a:pPr marL="0" indent="0">
              <a:buFont typeface="Arial" panose="020B0604020202020204" pitchFamily="34" charset="0"/>
              <a:buNone/>
            </a:pPr>
            <a:endParaRPr lang="de-CH"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CH" b="0" i="0" dirty="0" smtClean="0"/>
              <a:t>Täter</a:t>
            </a:r>
            <a:r>
              <a:rPr lang="de-CH" b="0" i="0" baseline="0" dirty="0" smtClean="0"/>
              <a:t> verschleiern zum Teil ihre Identität, dann sind nur IP-Adresse und keine Personen auffindbar.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CH" b="0" i="0" dirty="0" smtClean="0"/>
              <a:t>Es gibt je</a:t>
            </a:r>
            <a:r>
              <a:rPr lang="de-CH" b="0" i="0" baseline="0" dirty="0" smtClean="0"/>
              <a:t> nach Fall</a:t>
            </a:r>
            <a:r>
              <a:rPr lang="de-CH" b="0" i="0" dirty="0" smtClean="0"/>
              <a:t> internationale Rechtshilfe. Es ist</a:t>
            </a:r>
            <a:r>
              <a:rPr lang="de-CH" b="0" i="0" baseline="0" dirty="0" smtClean="0"/>
              <a:t> jedoch z.T. unklar, welchem Land ein Internetdelikt zuzuordnen ist.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CH" b="0" i="0" baseline="0" dirty="0" smtClean="0"/>
              <a:t>Im Bereich Copyright passen z.B. alte Gesetze kaum noch zu neuen Problemen.</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de-CH" b="0" i="0" baseline="0"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CH" b="0" i="0" baseline="0" dirty="0" smtClean="0"/>
              <a:t>Wenn unklar ist, ob es Sinn macht gerichtlich aktiv zu werden, dann kann eine Beratung bei Opferberatungsstellen oder der Polizei Antworten geben.</a:t>
            </a:r>
          </a:p>
          <a:p>
            <a:pPr marL="0" indent="0">
              <a:buFont typeface="Arial" panose="020B0604020202020204" pitchFamily="34" charset="0"/>
              <a:buNone/>
            </a:pPr>
            <a:endParaRPr lang="de-CH" baseline="0" dirty="0" smtClean="0"/>
          </a:p>
          <a:p>
            <a:endParaRPr lang="de-CH" b="0" i="0" dirty="0" smtClean="0"/>
          </a:p>
          <a:p>
            <a:endParaRPr lang="de-CH" b="0" i="0" baseline="0" dirty="0" smtClean="0"/>
          </a:p>
          <a:p>
            <a:endParaRPr lang="de-CH" baseline="0" dirty="0" smtClean="0"/>
          </a:p>
          <a:p>
            <a:endParaRPr lang="de-CH" dirty="0" smtClean="0"/>
          </a:p>
          <a:p>
            <a:endParaRPr lang="de-CH" dirty="0" smtClean="0"/>
          </a:p>
          <a:p>
            <a:endParaRPr dirty="0"/>
          </a:p>
        </p:txBody>
      </p:sp>
    </p:spTree>
    <p:extLst>
      <p:ext uri="{BB962C8B-B14F-4D97-AF65-F5344CB8AC3E}">
        <p14:creationId xmlns="" xmlns:p14="http://schemas.microsoft.com/office/powerpoint/2010/main" val="63828054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Shape 246"/>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7" name="Shape 247"/>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buNone/>
            </a:pPr>
            <a:r>
              <a:rPr lang="en" dirty="0" smtClean="0">
                <a:solidFill>
                  <a:schemeClr val="tx1"/>
                </a:solidFill>
              </a:rPr>
              <a:t>Eltern haben heute deutlich weniger</a:t>
            </a:r>
            <a:r>
              <a:rPr lang="en" baseline="0" dirty="0" smtClean="0">
                <a:solidFill>
                  <a:schemeClr val="tx1"/>
                </a:solidFill>
              </a:rPr>
              <a:t> Möglichkeiten die Mediennutzung ihrer Kinder zu kontrollieren als früher. Kinder haben mit ihren Handys an vielen Orten freien und ungefilterten Zugang zum Netz. Viele der hier aufgeführten Strategien sind nur noch schwer durchsetzbar.</a:t>
            </a:r>
            <a:endParaRPr lang="en" dirty="0">
              <a:solidFill>
                <a:schemeClr val="tx1"/>
              </a:solidFill>
            </a:endParaRPr>
          </a:p>
        </p:txBody>
      </p:sp>
    </p:spTree>
    <p:extLst>
      <p:ext uri="{BB962C8B-B14F-4D97-AF65-F5344CB8AC3E}">
        <p14:creationId xmlns="" xmlns:p14="http://schemas.microsoft.com/office/powerpoint/2010/main" val="145187532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r>
              <a:rPr lang="de-CH" dirty="0" smtClean="0"/>
              <a:t>Wenn Games oder Videos in einem Geschäft</a:t>
            </a:r>
            <a:r>
              <a:rPr lang="de-CH" baseline="0" dirty="0" smtClean="0"/>
              <a:t> gekauft werden, dann gibt es normalerweise auf der Packung Hinweise, ab welchem Alter dieses Produkt unbedenklich sein sollte. Auf diesen Webseiten kann man sich über diese Hinweise näher informieren. Die Freigabe ist jedoch nur eine grobe Richtschnur. Wer sichergehen will, sollte sich die entsprechenden </a:t>
            </a:r>
            <a:r>
              <a:rPr lang="de-CH" dirty="0" smtClean="0"/>
              <a:t>Medien zuerst</a:t>
            </a:r>
            <a:r>
              <a:rPr lang="de-CH" baseline="0" dirty="0" smtClean="0"/>
              <a:t> selbst anschauen oder auch mitschauen.</a:t>
            </a:r>
          </a:p>
          <a:p>
            <a:endParaRPr lang="de-CH" baseline="0" dirty="0" smtClean="0"/>
          </a:p>
        </p:txBody>
      </p:sp>
    </p:spTree>
    <p:extLst>
      <p:ext uri="{BB962C8B-B14F-4D97-AF65-F5344CB8AC3E}">
        <p14:creationId xmlns="" xmlns:p14="http://schemas.microsoft.com/office/powerpoint/2010/main" val="336115891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3" name="Shape 25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Da die elterlichen</a:t>
            </a:r>
            <a:r>
              <a:rPr lang="de-CH" baseline="0" dirty="0" smtClean="0"/>
              <a:t> Kontrollmöglichkeiten sehr eingeschränkt sind und von versierten Kindern problemlos umgangen werden können, kommt es vor allem auf die Vertrauensbeziehung zwischen Eltern und Kindern an. Kinder müssen verstehen, warum Eltern sich auch Sorgen machen und wissen wollen, was online geschieht. Dass Eltern sich dabei auch vertieft dafür interessieren müssen, was genau Kinder mit Medien machen, zeigt sich beispielhaft bei den Altersfreigaben. Diese bieten keine Garantie dafür, dass Kinder von bestimmten Darstellungen nicht geschockt sind (z.B. beim Film Bambi, der ab 0 Jahren freigegeben ist, der aber Vorschulkinder durchaus auch ängstigen kann).</a:t>
            </a:r>
            <a:endParaRPr dirty="0"/>
          </a:p>
        </p:txBody>
      </p:sp>
    </p:spTree>
    <p:extLst>
      <p:ext uri="{BB962C8B-B14F-4D97-AF65-F5344CB8AC3E}">
        <p14:creationId xmlns="" xmlns:p14="http://schemas.microsoft.com/office/powerpoint/2010/main" val="333746048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Shape 276"/>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7" name="Shape 277"/>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buNone/>
            </a:pPr>
            <a:r>
              <a:rPr lang="de-CH" sz="1000" noProof="0" dirty="0" smtClean="0">
                <a:solidFill>
                  <a:schemeClr val="dk1"/>
                </a:solidFill>
              </a:rPr>
              <a:t>Dieser 7-Punkte-Plan</a:t>
            </a:r>
            <a:r>
              <a:rPr lang="de-CH" sz="1000" baseline="0" noProof="0" dirty="0" smtClean="0">
                <a:solidFill>
                  <a:schemeClr val="dk1"/>
                </a:solidFill>
              </a:rPr>
              <a:t> ist ein Werkzeug für Eltern. Es soll ihnen Beispiele geben wie sie mit ihren Kindern eine gute Beziehung aufbauen und regelmässig über Mediengebrauch und mögliche Medienprobleme reden können. Eltern haben in allen Lebensfragen eine wichtige Begleitfunktion und das gilt natürlich auch für den Umgang mit Medien. Für Eltern kann das schwierig sein, wenn sie sich in diesem Bereich nicht so kompetent fühlen. Gerade für solche Eltern soll dieses 7-Schritte-Schema eine Hilfestellung sein, mit Kindern und Jugendlichen ins Gespräch zu kommen, Verständnis zu zeigen und im Bedarfsfall Unterstützung zu bieten. </a:t>
            </a:r>
          </a:p>
          <a:p>
            <a:pPr>
              <a:buNone/>
            </a:pPr>
            <a:endParaRPr lang="de-CH" sz="1000" baseline="0" noProof="0" dirty="0" smtClean="0">
              <a:solidFill>
                <a:schemeClr val="dk1"/>
              </a:solidFill>
            </a:endParaRPr>
          </a:p>
          <a:p>
            <a:pPr>
              <a:buNone/>
            </a:pPr>
            <a:r>
              <a:rPr lang="de-CH" sz="1000" baseline="0" noProof="0" dirty="0" smtClean="0">
                <a:solidFill>
                  <a:schemeClr val="dk1"/>
                </a:solidFill>
              </a:rPr>
              <a:t>Als Hinweis für Trainer: In Elternbildungsveranstaltungen sollte es nicht nur darum gehen, Informationen zu vermitteln, sondern die Interaktionsmuster zwischen Eltern und Kindern zu verändern. Insofern kann es Sinn machen, produktive Strategien nicht nur zu benennen, sondern auch in Rollenspielen einzuüben. Vgl.: </a:t>
            </a:r>
            <a:endParaRPr lang="de-CH" sz="1000" noProof="0" dirty="0" smtClean="0">
              <a:solidFill>
                <a:schemeClr val="dk1"/>
              </a:solidFill>
            </a:endParaRPr>
          </a:p>
          <a:p>
            <a:pPr>
              <a:buNone/>
            </a:pPr>
            <a:endParaRPr lang="en-US" sz="1000" dirty="0" smtClean="0">
              <a:solidFill>
                <a:schemeClr val="dk1"/>
              </a:solidFill>
            </a:endParaRPr>
          </a:p>
          <a:p>
            <a:pPr>
              <a:buNone/>
            </a:pPr>
            <a:r>
              <a:rPr lang="en-US" sz="1000" dirty="0" smtClean="0">
                <a:solidFill>
                  <a:schemeClr val="dk1"/>
                </a:solidFill>
              </a:rPr>
              <a:t>Kaminski, J. W., Valle, L. A., Filene, J. H., &amp; Boyle, C. L. (2008). A meta-analytic review of components associated with parent training program effectiveness. Journal of abnormal child psychology, 36, 567–589.</a:t>
            </a:r>
            <a:endParaRPr lang="en" sz="1000" dirty="0">
              <a:solidFill>
                <a:schemeClr val="dk1"/>
              </a:solidFill>
            </a:endParaRPr>
          </a:p>
        </p:txBody>
      </p:sp>
    </p:spTree>
    <p:extLst>
      <p:ext uri="{BB962C8B-B14F-4D97-AF65-F5344CB8AC3E}">
        <p14:creationId xmlns="" xmlns:p14="http://schemas.microsoft.com/office/powerpoint/2010/main" val="118908603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3" name="Shape 28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indent="0">
              <a:buFont typeface="Arial" panose="020B0604020202020204" pitchFamily="34" charset="0"/>
              <a:buNone/>
            </a:pPr>
            <a:r>
              <a:rPr lang="en" dirty="0" smtClean="0"/>
              <a:t>Erwachsene sind bisweilen</a:t>
            </a:r>
            <a:r>
              <a:rPr lang="en" baseline="0" dirty="0" smtClean="0"/>
              <a:t> der Meinung, vieles besser wissen zu müssen als Kinder und Jugendliche. Bei digitalen Medien kann jedoch auch gut einmal umgekehrt sein, dass die Kinder den Erwachsenen etwas erklären. Das Kind übernimmt dadurch die Rolle des Experten/der Expertin. Dies ist auch ein Weg, um dem Kind zu zeigen, dass man sich dafür interessiert, was es macht. Ein solches Interesse bildet die Grundlage für alle weiteren S</a:t>
            </a:r>
            <a:r>
              <a:rPr lang="de-CH" baseline="0" dirty="0" smtClean="0"/>
              <a:t>c</a:t>
            </a:r>
            <a:r>
              <a:rPr lang="en" baseline="0" dirty="0" smtClean="0"/>
              <a:t>hritte. </a:t>
            </a:r>
          </a:p>
          <a:p>
            <a:pPr>
              <a:buNone/>
            </a:pPr>
            <a:endParaRPr lang="en" dirty="0"/>
          </a:p>
        </p:txBody>
      </p:sp>
    </p:spTree>
    <p:extLst>
      <p:ext uri="{BB962C8B-B14F-4D97-AF65-F5344CB8AC3E}">
        <p14:creationId xmlns="" xmlns:p14="http://schemas.microsoft.com/office/powerpoint/2010/main" val="3826714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Digitale Medien gehören zur </a:t>
            </a:r>
            <a:r>
              <a:rPr lang="de-CH" baseline="0" dirty="0" smtClean="0"/>
              <a:t>Lebenswelt von Kindern und Jugendlichen heute einfach dazu. Im Idealfall erweitern sie in vielfältiger Weise die Erfahrungswelt und das Handlungsspektrum der Aufwachsenden. Dabei müssen Kinder und Jugendlich Medienkompetenzen entwickeln, um diese neuen kulturellen Werkzeuge für sich gewinnbringend, kreativ, konstruktiv, kritisch und verantwortungsvoll zu nutzen. Ob Kinder dabei «schlau und glücklich» werden, hängt allerdings nicht nur an der Mediennutzung, sondern auch an der gesamthaften Gestaltung der Schul- und Freizeit. Hier sollten neben medialen auch viele nicht-mediale Erfahrungen eine Rolle spielen. Für einen Überblick, insbesondere der Potenziale, vgl.:</a:t>
            </a:r>
          </a:p>
          <a:p>
            <a:endParaRPr lang="de-CH" baseline="0" dirty="0" smtClean="0"/>
          </a:p>
          <a:p>
            <a:r>
              <a:rPr lang="de-CH" dirty="0" smtClean="0"/>
              <a:t>Petko,</a:t>
            </a:r>
            <a:r>
              <a:rPr lang="de-CH" baseline="0" dirty="0" smtClean="0"/>
              <a:t> D. (2014). Einführung in die Mediendidaktik. Lehren und Lernen mit digitalen Medien. Weinheim: Beltz.</a:t>
            </a:r>
          </a:p>
          <a:p>
            <a:endParaRPr lang="de-CH" baseline="0" dirty="0" smtClean="0"/>
          </a:p>
          <a:p>
            <a:r>
              <a:rPr lang="de-CH" dirty="0" err="1" smtClean="0"/>
              <a:t>Schelhowe</a:t>
            </a:r>
            <a:r>
              <a:rPr lang="de-CH" dirty="0" smtClean="0"/>
              <a:t>, H., Grafe, S., Herzig, B., Koubek, J., </a:t>
            </a:r>
            <a:r>
              <a:rPr lang="de-CH" dirty="0" err="1" smtClean="0"/>
              <a:t>Niesyto</a:t>
            </a:r>
            <a:r>
              <a:rPr lang="de-CH" dirty="0" smtClean="0"/>
              <a:t>, H., Berg, A. vom, </a:t>
            </a:r>
            <a:r>
              <a:rPr lang="de-CH" dirty="0" err="1" smtClean="0"/>
              <a:t>Coy</a:t>
            </a:r>
            <a:r>
              <a:rPr lang="de-CH" dirty="0" smtClean="0"/>
              <a:t>, W., et al. (2009). Kompetenzen in einer digital geprägten Kultur. Medienbildung für die Persönlichkeitsentwicklung, für die gesellschaftliche Teilhabe und für die Entwicklung von Ausbildungs- und Erwerbsfähigkeit. Bericht zur Expertenkommission des BMBF zur Medienbildung. Online verfügbar</a:t>
            </a:r>
            <a:r>
              <a:rPr lang="de-CH" baseline="0" dirty="0" smtClean="0"/>
              <a:t> unter: </a:t>
            </a:r>
            <a:r>
              <a:rPr lang="de-CH" dirty="0" smtClean="0"/>
              <a:t>http://www.dlr.de/pt/en/Portaldata/45/Resources/dokumente/bildungsforschung/Expertenkommission_Maerz_2009.pdf</a:t>
            </a:r>
          </a:p>
          <a:p>
            <a:endParaRPr lang="de-CH" dirty="0" smtClean="0"/>
          </a:p>
          <a:p>
            <a:endParaRPr lang="de-CH" dirty="0"/>
          </a:p>
        </p:txBody>
      </p:sp>
    </p:spTree>
    <p:extLst>
      <p:ext uri="{BB962C8B-B14F-4D97-AF65-F5344CB8AC3E}">
        <p14:creationId xmlns="" xmlns:p14="http://schemas.microsoft.com/office/powerpoint/2010/main" val="113984678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Shape 294"/>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5" name="Shape 295"/>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Gemeinsame positive Medienerlebnisse</a:t>
            </a:r>
            <a:r>
              <a:rPr lang="de-CH" baseline="0" dirty="0" smtClean="0"/>
              <a:t> können eine weitere Grundlage dafür bilden, sich später auch über kritische Erlebnisse auszutauschen. Eltern sollten sich immer auch fragen, ob sie in ihrem Medienkonsum ein gutes Vorbild sind. Dies heisst natürlich nicht, dass Eltern nur noch das tun dürfen, was sie ihren Kindern erlauben würden. Allerdings müssen sie sich bewusst sein, dass Kinder sich bei Eltern viele Verhaltensmuster abschauen, die später wirksam werden. </a:t>
            </a:r>
            <a:endParaRPr dirty="0"/>
          </a:p>
        </p:txBody>
      </p:sp>
    </p:spTree>
    <p:extLst>
      <p:ext uri="{BB962C8B-B14F-4D97-AF65-F5344CB8AC3E}">
        <p14:creationId xmlns="" xmlns:p14="http://schemas.microsoft.com/office/powerpoint/2010/main" val="267389770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Shape 28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9" name="Shape 28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buNone/>
            </a:pPr>
            <a:r>
              <a:rPr lang="en" dirty="0" smtClean="0"/>
              <a:t>Drohungen</a:t>
            </a:r>
            <a:r>
              <a:rPr lang="en" baseline="0" dirty="0" smtClean="0"/>
              <a:t> und Strafen führen dazu, dass Kinder Probleme eher verheimlichen und nicht gesprächsbereit sind. Kinder sollten statt dessen wissen, dass ihre Eltern versuchen werden, ihnen bei Problemen mit Ruhe und Verständnis zuzuhören und ihnen das Wohl des Kindes das zentrale Anliegen ist.</a:t>
            </a:r>
            <a:endParaRPr lang="en" dirty="0"/>
          </a:p>
        </p:txBody>
      </p:sp>
    </p:spTree>
    <p:extLst>
      <p:ext uri="{BB962C8B-B14F-4D97-AF65-F5344CB8AC3E}">
        <p14:creationId xmlns="" xmlns:p14="http://schemas.microsoft.com/office/powerpoint/2010/main" val="297063770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Shape 30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1" name="Shape 301"/>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indent="0">
              <a:buFont typeface="Arial" panose="020B0604020202020204" pitchFamily="34" charset="0"/>
              <a:buNone/>
            </a:pPr>
            <a:r>
              <a:rPr lang="de-CH" dirty="0" smtClean="0"/>
              <a:t>Eltern haben in der Regel ein gutes Sensorium</a:t>
            </a:r>
            <a:r>
              <a:rPr lang="de-CH" baseline="0" dirty="0" smtClean="0"/>
              <a:t> dafür, wenn mit dem Kind etwas nicht stimmt. </a:t>
            </a:r>
            <a:r>
              <a:rPr lang="de-CH" dirty="0" smtClean="0"/>
              <a:t>Es kommt aber auch vor,</a:t>
            </a:r>
            <a:r>
              <a:rPr lang="de-CH" baseline="0" dirty="0" smtClean="0"/>
              <a:t> dass man als Eltern zwar etwas wahrnimmt, aber der Sache aus Mangel an Zeit nicht auf den Grund geht. Wenn etwas seltsam ist, dann sollten Eltern unbedingt nachfragen. </a:t>
            </a:r>
          </a:p>
          <a:p>
            <a:endParaRPr dirty="0"/>
          </a:p>
        </p:txBody>
      </p:sp>
    </p:spTree>
    <p:extLst>
      <p:ext uri="{BB962C8B-B14F-4D97-AF65-F5344CB8AC3E}">
        <p14:creationId xmlns="" xmlns:p14="http://schemas.microsoft.com/office/powerpoint/2010/main" val="269032429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Shape 306"/>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7" name="Shape 307"/>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CH" dirty="0" smtClean="0"/>
              <a:t>Wenn </a:t>
            </a:r>
            <a:r>
              <a:rPr lang="de-CH" baseline="0" dirty="0" smtClean="0"/>
              <a:t>Kinder von Problemen erzählen, dann ist es wichtig, zunächst Empathie zu zeigen. Kinder brauchen jemand, der sie unterstützt, auch wenn sie sich vielleicht nicht korrekt verhalten haben. In solchen Fällen kann dem Kind auch gezeigt werden, dass es nicht gut war wie es sich verhalten hat, aber dass man trotzdem zu ihm steht und helfen will, das Geschehene wieder gut zu machen. Neben Empathie ist es auch möglich, im Gespräch vorsichtige Vorschläge für mögliche Umdeutungen anzubieten. Vielleicht kann man eine Situation auch anders verstehen und diese veränderte Sichtweise bietet einen Ausweg.</a:t>
            </a:r>
          </a:p>
          <a:p>
            <a:endParaRPr dirty="0"/>
          </a:p>
        </p:txBody>
      </p:sp>
    </p:spTree>
    <p:extLst>
      <p:ext uri="{BB962C8B-B14F-4D97-AF65-F5344CB8AC3E}">
        <p14:creationId xmlns="" xmlns:p14="http://schemas.microsoft.com/office/powerpoint/2010/main" val="26419181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Shape 31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3" name="Shape 31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Das gemeinsame</a:t>
            </a:r>
            <a:r>
              <a:rPr lang="de-CH" baseline="0" dirty="0" smtClean="0"/>
              <a:t> Suchen nach Lösungen sollte das Kind immer mit einbeziehen, d.h. die Lösung sollte nicht über den Kopf des Kindes hinweg geschehen. Nur so können Kinder lernen, später auch selbst Lösungen zu suchen. Wichtig ist auch zu signalisieren, dass es immer eine Lösung gibt. Das ist insbesondere bei Mobbingopfern wichtig, denen ihre Situation sonst sehr ausweglos vorkommen kann.</a:t>
            </a:r>
            <a:endParaRPr dirty="0"/>
          </a:p>
        </p:txBody>
      </p:sp>
    </p:spTree>
    <p:extLst>
      <p:ext uri="{BB962C8B-B14F-4D97-AF65-F5344CB8AC3E}">
        <p14:creationId xmlns="" xmlns:p14="http://schemas.microsoft.com/office/powerpoint/2010/main" val="108926064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Shape 31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9" name="Shape 31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buNone/>
            </a:pPr>
            <a:r>
              <a:rPr lang="en" dirty="0" smtClean="0">
                <a:solidFill>
                  <a:schemeClr val="tx1"/>
                </a:solidFill>
              </a:rPr>
              <a:t>Es gibt</a:t>
            </a:r>
            <a:r>
              <a:rPr lang="en" baseline="0" dirty="0" smtClean="0">
                <a:solidFill>
                  <a:schemeClr val="tx1"/>
                </a:solidFill>
              </a:rPr>
              <a:t> viele mögliche Ansprechpartner und es ist für Kinder gut zu erfahren, dass sie selbst auch zusammen mit ihren Eltern nicht allein sind. In dieser Liste ist keine </a:t>
            </a:r>
            <a:r>
              <a:rPr lang="en" dirty="0" smtClean="0">
                <a:solidFill>
                  <a:schemeClr val="tx1"/>
                </a:solidFill>
              </a:rPr>
              <a:t>Hierarchie impliziert. Es müssen </a:t>
            </a:r>
            <a:r>
              <a:rPr lang="en" baseline="0" dirty="0" smtClean="0">
                <a:solidFill>
                  <a:schemeClr val="tx1"/>
                </a:solidFill>
              </a:rPr>
              <a:t>je nach Fall unterschiedliche Unterstützungsakteure einbezogen werden (z.B. muss bei Cybermobbing ein anderes Unterstützungsmuster aktiviert werden als bei sexuellen Übergriffen).</a:t>
            </a:r>
            <a:endParaRPr lang="en" dirty="0">
              <a:solidFill>
                <a:schemeClr val="tx1"/>
              </a:solidFill>
            </a:endParaRPr>
          </a:p>
        </p:txBody>
      </p:sp>
    </p:spTree>
    <p:extLst>
      <p:ext uri="{BB962C8B-B14F-4D97-AF65-F5344CB8AC3E}">
        <p14:creationId xmlns="" xmlns:p14="http://schemas.microsoft.com/office/powerpoint/2010/main" val="410484942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pPr lvl="0" rtl="0">
              <a:buNone/>
            </a:pPr>
            <a:r>
              <a:rPr lang="de-CH" dirty="0" smtClean="0">
                <a:solidFill>
                  <a:schemeClr val="tx1"/>
                </a:solidFill>
              </a:rPr>
              <a:t>Eltern sollten</a:t>
            </a:r>
            <a:r>
              <a:rPr lang="de-CH" baseline="0" dirty="0" smtClean="0">
                <a:solidFill>
                  <a:schemeClr val="tx1"/>
                </a:solidFill>
              </a:rPr>
              <a:t> begleiten statt verbieten:</a:t>
            </a:r>
          </a:p>
          <a:p>
            <a:pPr marL="171450" lvl="0" indent="-171450" rtl="0">
              <a:buFont typeface="Arial" panose="020B0604020202020204" pitchFamily="34" charset="0"/>
              <a:buChar char="•"/>
            </a:pPr>
            <a:r>
              <a:rPr lang="de-CH" baseline="0" dirty="0" smtClean="0">
                <a:solidFill>
                  <a:schemeClr val="tx1"/>
                </a:solidFill>
              </a:rPr>
              <a:t>Wenn Eltern ihr Kind unterstützen und begleiten, führt das zu einer höheren Medienkompetenz der Kinder und dadurch zu weniger negativen Medienerlebnissen. Selbst </a:t>
            </a:r>
            <a:r>
              <a:rPr lang="de-CH" dirty="0" smtClean="0">
                <a:solidFill>
                  <a:schemeClr val="tx1"/>
                </a:solidFill>
              </a:rPr>
              <a:t>wenn die Kinder online</a:t>
            </a:r>
            <a:r>
              <a:rPr lang="de-CH" baseline="0" dirty="0" smtClean="0">
                <a:solidFill>
                  <a:schemeClr val="tx1"/>
                </a:solidFill>
              </a:rPr>
              <a:t> </a:t>
            </a:r>
            <a:r>
              <a:rPr lang="de-CH" dirty="0" smtClean="0">
                <a:solidFill>
                  <a:schemeClr val="tx1"/>
                </a:solidFill>
              </a:rPr>
              <a:t>ab und zu negative Erfahrungen machen, können</a:t>
            </a:r>
            <a:r>
              <a:rPr lang="de-CH" baseline="0" dirty="0" smtClean="0">
                <a:solidFill>
                  <a:schemeClr val="tx1"/>
                </a:solidFill>
              </a:rPr>
              <a:t> sie damit besser umgehen. Die Auswirkungen der negativen Medienerlebnisse halten sich somit in Grenzen.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CH" baseline="0" dirty="0" smtClean="0">
                <a:solidFill>
                  <a:schemeClr val="tx1"/>
                </a:solidFill>
              </a:rPr>
              <a:t>Wenn Eltern allerdings auf «</a:t>
            </a:r>
            <a:r>
              <a:rPr lang="de-CH" dirty="0" smtClean="0">
                <a:solidFill>
                  <a:schemeClr val="tx1"/>
                </a:solidFill>
                <a:sym typeface="Wingdings"/>
              </a:rPr>
              <a:t>Verbieten und Kontrollieren» setzen, </a:t>
            </a:r>
            <a:r>
              <a:rPr lang="de-CH" baseline="0" dirty="0" smtClean="0">
                <a:solidFill>
                  <a:schemeClr val="tx1"/>
                </a:solidFill>
                <a:sym typeface="Wingdings"/>
              </a:rPr>
              <a:t>haben die </a:t>
            </a:r>
            <a:r>
              <a:rPr lang="de-CH" dirty="0" smtClean="0">
                <a:solidFill>
                  <a:schemeClr val="tx1"/>
                </a:solidFill>
                <a:sym typeface="Wingdings"/>
              </a:rPr>
              <a:t>Kinder weniger</a:t>
            </a:r>
            <a:r>
              <a:rPr lang="de-CH" baseline="0" dirty="0" smtClean="0">
                <a:solidFill>
                  <a:schemeClr val="tx1"/>
                </a:solidFill>
                <a:sym typeface="Wingdings"/>
              </a:rPr>
              <a:t> Möglichkeiten eine Medienkompetenz aufzubauen. Sie werden aber auch weniger negative Sachen erleben, da sie ja nicht so viel dürfen. Wenn die Kinder dann aber mit negativen Medienerlebnissen ausserhalb des Elternhauses konfrontiert werden, haben sie nicht gelernt, wie damit umzugehen und erleben diese eher als negativ. </a:t>
            </a:r>
          </a:p>
          <a:p>
            <a:pPr lvl="0" rtl="0">
              <a:buNone/>
            </a:pPr>
            <a:endParaRPr lang="de-CH" dirty="0" smtClean="0">
              <a:solidFill>
                <a:schemeClr val="tx1"/>
              </a:solidFill>
            </a:endParaRPr>
          </a:p>
          <a:p>
            <a:pPr lvl="0" rtl="0">
              <a:buNone/>
            </a:pPr>
            <a:r>
              <a:rPr lang="de-CH" dirty="0" err="1" smtClean="0">
                <a:solidFill>
                  <a:schemeClr val="tx1"/>
                </a:solidFill>
              </a:rPr>
              <a:t>Hasebrink</a:t>
            </a:r>
            <a:r>
              <a:rPr lang="de-CH" dirty="0" smtClean="0">
                <a:solidFill>
                  <a:schemeClr val="tx1"/>
                </a:solidFill>
              </a:rPr>
              <a:t>,</a:t>
            </a:r>
            <a:r>
              <a:rPr lang="de-CH" baseline="0" dirty="0" smtClean="0">
                <a:solidFill>
                  <a:schemeClr val="tx1"/>
                </a:solidFill>
              </a:rPr>
              <a:t> U. (2013). </a:t>
            </a:r>
            <a:r>
              <a:rPr lang="de-CH" dirty="0" smtClean="0">
                <a:solidFill>
                  <a:schemeClr val="tx1"/>
                </a:solidFill>
              </a:rPr>
              <a:t>Referat Fachforum Jugendmedienschutz Online</a:t>
            </a:r>
            <a:r>
              <a:rPr lang="de-CH" baseline="0" dirty="0" smtClean="0">
                <a:solidFill>
                  <a:schemeClr val="tx1"/>
                </a:solidFill>
              </a:rPr>
              <a:t> verfügbar unter: </a:t>
            </a:r>
            <a:r>
              <a:rPr lang="de-CH" u="sng" dirty="0" smtClean="0">
                <a:solidFill>
                  <a:srgbClr val="FF0000"/>
                </a:solidFill>
                <a:hlinkClick r:id="rId3"/>
              </a:rPr>
              <a:t>http://www.jugendundmedien.ch/fileadmin/user_upload/Nationales_Programm/Referate_2._Nationales_Fachforum_2013/Keynote_Hasebrink_DE.pdf</a:t>
            </a:r>
            <a:r>
              <a:rPr lang="de-CH" dirty="0" smtClean="0">
                <a:solidFill>
                  <a:srgbClr val="FF0000"/>
                </a:solidFill>
              </a:rPr>
              <a:t>  </a:t>
            </a:r>
          </a:p>
          <a:p>
            <a:pPr lvl="0" rtl="0">
              <a:buNone/>
            </a:pPr>
            <a:r>
              <a:rPr lang="de-CH" dirty="0" smtClean="0">
                <a:solidFill>
                  <a:srgbClr val="FF0000"/>
                </a:solidFill>
              </a:rPr>
              <a:t>.</a:t>
            </a:r>
          </a:p>
          <a:p>
            <a:pPr lvl="0" rtl="0">
              <a:buNone/>
            </a:pPr>
            <a:endParaRPr lang="de-CH" dirty="0" smtClean="0">
              <a:solidFill>
                <a:srgbClr val="FF0000"/>
              </a:solidFill>
            </a:endParaRPr>
          </a:p>
        </p:txBody>
      </p:sp>
    </p:spTree>
    <p:extLst>
      <p:ext uri="{BB962C8B-B14F-4D97-AF65-F5344CB8AC3E}">
        <p14:creationId xmlns="" xmlns:p14="http://schemas.microsoft.com/office/powerpoint/2010/main" val="109111759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r>
              <a:rPr lang="de-CH" dirty="0" smtClean="0"/>
              <a:t>Diese Sätze</a:t>
            </a:r>
            <a:r>
              <a:rPr lang="de-CH" baseline="0" dirty="0" smtClean="0"/>
              <a:t> bilden Bestandteile einer guten Grundhaltung für Eltern, die ihre Kinder beim Aufwachsen in einer Medienwelt unterstützen möchten. Die Liste ist nicht abschliessend und kann weiter ergänzt werden.</a:t>
            </a:r>
            <a:endParaRPr lang="de-CH" dirty="0"/>
          </a:p>
        </p:txBody>
      </p:sp>
    </p:spTree>
    <p:extLst>
      <p:ext uri="{BB962C8B-B14F-4D97-AF65-F5344CB8AC3E}">
        <p14:creationId xmlns="" xmlns:p14="http://schemas.microsoft.com/office/powerpoint/2010/main" val="86798800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Shape 318"/>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9" name="Shape 319"/>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dirty="0" smtClean="0"/>
              <a:t>Grundlage für den Umgang mit den Kindern ist Beziehungspflege.</a:t>
            </a:r>
            <a:r>
              <a:rPr lang="de-CH" baseline="0" dirty="0" smtClean="0"/>
              <a:t> Dazu gehört:</a:t>
            </a:r>
            <a:endParaRPr lang="de-CH"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CH" dirty="0" smtClean="0"/>
              <a:t>Zuneigung zeigen, auch wenn das Verhalten schwierig ist: </a:t>
            </a:r>
            <a:r>
              <a:rPr lang="de-CH" baseline="0" dirty="0" smtClean="0"/>
              <a:t>Z</a:t>
            </a:r>
            <a:r>
              <a:rPr lang="de-CH" dirty="0" smtClean="0"/>
              <a:t>eigen, dass man auch</a:t>
            </a:r>
            <a:r>
              <a:rPr lang="de-CH" baseline="0" dirty="0" smtClean="0"/>
              <a:t> in schwierigen Zeiten zum Kind steht. Gerade auch während der Pubertät sollen Eltern versuchen ein «Fels in der Brandung» zu sein, damit die Kinder wissen, dass sie immer eine Ansprechperson haben.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CH" baseline="0" dirty="0" smtClean="0"/>
              <a:t>Beziehungspflege kann auch durch gemeinsame Aktivitäten und Erlebnisse gefördert werden, die Raum für Gespräche schaffen.  </a:t>
            </a:r>
          </a:p>
          <a:p>
            <a:pPr>
              <a:buNone/>
            </a:pPr>
            <a:endParaRPr lang="en" dirty="0">
              <a:solidFill>
                <a:srgbClr val="FF0000"/>
              </a:solidFill>
            </a:endParaRPr>
          </a:p>
        </p:txBody>
      </p:sp>
    </p:spTree>
    <p:extLst>
      <p:ext uri="{BB962C8B-B14F-4D97-AF65-F5344CB8AC3E}">
        <p14:creationId xmlns="" xmlns:p14="http://schemas.microsoft.com/office/powerpoint/2010/main" val="54292969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Shape 330"/>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1" name="Shape 331"/>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dirty="0" smtClean="0"/>
              <a:t>Diese</a:t>
            </a:r>
            <a:r>
              <a:rPr lang="de-CH" baseline="0" dirty="0" smtClean="0"/>
              <a:t> Seiten arbeiten alle mit Geschichten und Comics. Sie eignen sich für junge Kinder.</a:t>
            </a:r>
          </a:p>
          <a:p>
            <a:endParaRPr dirty="0"/>
          </a:p>
        </p:txBody>
      </p:sp>
    </p:spTree>
    <p:extLst>
      <p:ext uri="{BB962C8B-B14F-4D97-AF65-F5344CB8AC3E}">
        <p14:creationId xmlns="" xmlns:p14="http://schemas.microsoft.com/office/powerpoint/2010/main" val="1067748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r>
              <a:rPr lang="de-CH" dirty="0" smtClean="0"/>
              <a:t>Die aktuellste</a:t>
            </a:r>
            <a:r>
              <a:rPr lang="de-CH" baseline="0" dirty="0" smtClean="0"/>
              <a:t> </a:t>
            </a:r>
            <a:r>
              <a:rPr lang="de-CH" dirty="0" smtClean="0"/>
              <a:t>quantitative Bestandsaufnahme in der Schweiz zeigt, dass der digitale Gerätebesitz unter Jugendlichen bereits weit fortgeschritten </a:t>
            </a:r>
            <a:r>
              <a:rPr lang="de-CH" baseline="0" dirty="0" smtClean="0"/>
              <a:t>ist und insbesondere das Handy als persönliches und mobiles Medium einen hohen Stellenwert besitzt. Auch die Mitgliedschaft in einem sozialen Netzwerk gehört für die Mehrheit der Jugendlichen heute zum Alltag. Was als «normaler Medienbesitz bzw. normale Mediennutzung» gelten kann, befindet sich jedoch in einem kontinuierlichen Wandel, so dass solche Zahlen rasch veralten. Vgl.:</a:t>
            </a:r>
            <a:endParaRPr lang="de-CH" dirty="0" smtClean="0"/>
          </a:p>
          <a:p>
            <a:endParaRPr lang="de-CH" dirty="0" smtClean="0"/>
          </a:p>
          <a:p>
            <a:r>
              <a:rPr lang="de-CH" dirty="0" err="1" smtClean="0"/>
              <a:t>Willemse</a:t>
            </a:r>
            <a:r>
              <a:rPr lang="de-CH" dirty="0" smtClean="0"/>
              <a:t>, I., Waller, G., Süss, D., </a:t>
            </a:r>
            <a:r>
              <a:rPr lang="de-CH" dirty="0" err="1" smtClean="0"/>
              <a:t>Genner</a:t>
            </a:r>
            <a:r>
              <a:rPr lang="de-CH" dirty="0" smtClean="0"/>
              <a:t>, S., &amp; Huber, A.-L. (2012). JAMES: Jugend | Aktivitäten | Medien - Erhebung Schweiz. Ergebnisbericht zur JAMES-Studie 2012. Zürich: ZHAW. Online verfügbar</a:t>
            </a:r>
            <a:r>
              <a:rPr lang="de-CH" baseline="0" dirty="0" smtClean="0"/>
              <a:t> unter:</a:t>
            </a:r>
          </a:p>
          <a:p>
            <a:r>
              <a:rPr lang="de-CH" dirty="0" smtClean="0"/>
              <a:t>http://www.psychologie.zhaw.ch/fileadmin/user_upload/psychologie/Downloads/Forschung/JAMES/JAMES_2013/Ergebnisbericht_JAMES_2012.pdf</a:t>
            </a:r>
            <a:endParaRPr lang="de-CH" dirty="0"/>
          </a:p>
        </p:txBody>
      </p:sp>
    </p:spTree>
    <p:extLst>
      <p:ext uri="{BB962C8B-B14F-4D97-AF65-F5344CB8AC3E}">
        <p14:creationId xmlns="" xmlns:p14="http://schemas.microsoft.com/office/powerpoint/2010/main" val="344175330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Shape 336"/>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7" name="Shape 337"/>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Diese Seiten sprechen die Sprache der Jugendlichen. www.tschau.ch</a:t>
            </a:r>
            <a:r>
              <a:rPr lang="de-CH" baseline="0" dirty="0" smtClean="0"/>
              <a:t> und www.feel-ok.ch </a:t>
            </a:r>
            <a:r>
              <a:rPr lang="de-CH" dirty="0" smtClean="0"/>
              <a:t>setzen sich mit einer breiten Problempalette auseinander und Medienprobleme sind nur ein Teil des</a:t>
            </a:r>
            <a:r>
              <a:rPr lang="de-CH" baseline="0" dirty="0" smtClean="0"/>
              <a:t> Informationsangebots</a:t>
            </a:r>
            <a:r>
              <a:rPr lang="de-CH" dirty="0" smtClean="0"/>
              <a:t>. Die Webseite www.lilli.ch</a:t>
            </a:r>
            <a:r>
              <a:rPr lang="de-CH" baseline="0" dirty="0" smtClean="0"/>
              <a:t> ist im Unterschied zu den anderen beiden Angeboten auf Fragen von Sexualität spezialisiert und Medienfragen spielen in diesem Kontext eine Rolle. Alle Angebote haben auch Online-Foren, in denen Jugendliche Fragen stellen und mit Gleichaltrigen diskutieren können. Diese Foren werden von ausgebildeten Fachpersonen moderiert.</a:t>
            </a:r>
            <a:endParaRPr dirty="0"/>
          </a:p>
        </p:txBody>
      </p:sp>
    </p:spTree>
    <p:extLst>
      <p:ext uri="{BB962C8B-B14F-4D97-AF65-F5344CB8AC3E}">
        <p14:creationId xmlns="" xmlns:p14="http://schemas.microsoft.com/office/powerpoint/2010/main" val="13092460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Shape 34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3" name="Shape 34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Für Eltern gibt es sehr viele Internetseiten, die über Gefahren und Probleme im Kontext digitaler</a:t>
            </a:r>
            <a:r>
              <a:rPr lang="de-CH" baseline="0" dirty="0" smtClean="0"/>
              <a:t> Medien informieren. Bei www.jugendundmedien.ch gibt es zudem eine Übersicht.</a:t>
            </a:r>
            <a:endParaRPr dirty="0"/>
          </a:p>
        </p:txBody>
      </p:sp>
    </p:spTree>
    <p:extLst>
      <p:ext uri="{BB962C8B-B14F-4D97-AF65-F5344CB8AC3E}">
        <p14:creationId xmlns="" xmlns:p14="http://schemas.microsoft.com/office/powerpoint/2010/main" val="248646616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dirty="0" smtClean="0"/>
              <a:t>Auch dies ist</a:t>
            </a:r>
            <a:r>
              <a:rPr lang="de-CH" baseline="0" dirty="0" smtClean="0"/>
              <a:t> nur eine Auswahl möglicher Beratungsstellen. Bei </a:t>
            </a:r>
            <a:r>
              <a:rPr lang="de-CH" dirty="0" smtClean="0">
                <a:hlinkClick r:id="rId3"/>
              </a:rPr>
              <a:t>www.jugendundmedien.ch/beratung-und-angebote</a:t>
            </a:r>
            <a:r>
              <a:rPr lang="de-CH" baseline="0" dirty="0"/>
              <a:t> </a:t>
            </a:r>
            <a:r>
              <a:rPr lang="de-CH" baseline="0" dirty="0" smtClean="0"/>
              <a:t>gibt es zudem Hinweise auf lokale Beratungsangebote.</a:t>
            </a:r>
            <a:endParaRPr lang="de-CH" dirty="0" smtClean="0"/>
          </a:p>
        </p:txBody>
      </p:sp>
    </p:spTree>
    <p:extLst>
      <p:ext uri="{BB962C8B-B14F-4D97-AF65-F5344CB8AC3E}">
        <p14:creationId xmlns="" xmlns:p14="http://schemas.microsoft.com/office/powerpoint/2010/main" val="24606014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r>
              <a:rPr lang="de-CH" dirty="0" smtClean="0"/>
              <a:t>Die Folie zeigt eine unvollständige Liste überregionaler</a:t>
            </a:r>
            <a:r>
              <a:rPr lang="de-CH" baseline="0" dirty="0" smtClean="0"/>
              <a:t> und grösserer regionaler Anbieter, die Elternbildungsveranstaltungen zu Fragen digitaler Medien anbieten. </a:t>
            </a:r>
            <a:r>
              <a:rPr lang="de-CH" dirty="0" smtClean="0"/>
              <a:t>Jeder Anbieter hat ein eigenes Profil und besondere Schwerpunkte. Viele Angebote können </a:t>
            </a:r>
            <a:r>
              <a:rPr lang="de-CH" baseline="0" dirty="0" smtClean="0"/>
              <a:t>sich auch ergänzen. </a:t>
            </a:r>
            <a:r>
              <a:rPr lang="de-CH" dirty="0" smtClean="0"/>
              <a:t>Informieren Sie sich</a:t>
            </a:r>
            <a:r>
              <a:rPr lang="de-CH" baseline="0" dirty="0" smtClean="0"/>
              <a:t> auf den Homepages.</a:t>
            </a:r>
            <a:endParaRPr lang="de-CH" dirty="0"/>
          </a:p>
        </p:txBody>
      </p:sp>
    </p:spTree>
    <p:extLst>
      <p:ext uri="{BB962C8B-B14F-4D97-AF65-F5344CB8AC3E}">
        <p14:creationId xmlns="" xmlns:p14="http://schemas.microsoft.com/office/powerpoint/2010/main" val="247459113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17575" y="744538"/>
            <a:ext cx="4962525" cy="3722687"/>
          </a:xfrm>
        </p:spPr>
      </p:sp>
      <p:sp>
        <p:nvSpPr>
          <p:cNvPr id="3" name="Notizenplatzhalter 2"/>
          <p:cNvSpPr>
            <a:spLocks noGrp="1"/>
          </p:cNvSpPr>
          <p:nvPr>
            <p:ph type="body" idx="1"/>
          </p:nvPr>
        </p:nvSpPr>
        <p:spPr/>
        <p:txBody>
          <a:bodyPr/>
          <a:lstStyle/>
          <a:p>
            <a:endParaRPr lang="de-CH"/>
          </a:p>
        </p:txBody>
      </p:sp>
    </p:spTree>
    <p:extLst>
      <p:ext uri="{BB962C8B-B14F-4D97-AF65-F5344CB8AC3E}">
        <p14:creationId xmlns="" xmlns:p14="http://schemas.microsoft.com/office/powerpoint/2010/main" val="2181316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pPr>
              <a:buNone/>
            </a:pPr>
            <a:r>
              <a:rPr lang="en" dirty="0" smtClean="0"/>
              <a:t>Die Bedürfnispyramide nach Abraham Maslow</a:t>
            </a:r>
            <a:r>
              <a:rPr lang="en" baseline="0" dirty="0" smtClean="0"/>
              <a:t> ist ein prägnantes Modell der aufeinander aufbauenden Faktoren, die Menschen zu ihrem Wohlbefinden benötigen. Insbesondere die höherstufigen Bedürfnisse nach sozialer Zugehörigkeit, nach dem Erleben der eigenen Kompetenz und nach Handlungsspielräumen, die erlauben, die eigene Kreativität auszuleben, kann durch mediale Aktivitäten, insbesondere im Internet, gut unterstützt werden. Darin kann auch der Grund für die besondere Faszination von digitalen Medien (d.h. von Games bis Sozialen Netzwerken) bei Kindern und Jugendlichen vermutet werden. Abbildung vgl.:</a:t>
            </a:r>
            <a:endParaRPr lang="en" dirty="0" smtClean="0"/>
          </a:p>
          <a:p>
            <a:pPr>
              <a:buNone/>
            </a:pPr>
            <a:endParaRPr lang="en" dirty="0" smtClean="0"/>
          </a:p>
          <a:p>
            <a:pPr>
              <a:buNone/>
            </a:pPr>
            <a:r>
              <a:rPr lang="en" dirty="0" smtClean="0"/>
              <a:t>http</a:t>
            </a:r>
            <a:r>
              <a:rPr lang="en" dirty="0"/>
              <a:t>://en.wikipedia.org/wiki/Maslow%27s_hierarchy_of_needs#cite_note-honolulu-1</a:t>
            </a:r>
          </a:p>
        </p:txBody>
      </p:sp>
    </p:spTree>
    <p:extLst>
      <p:ext uri="{BB962C8B-B14F-4D97-AF65-F5344CB8AC3E}">
        <p14:creationId xmlns="" xmlns:p14="http://schemas.microsoft.com/office/powerpoint/2010/main" val="568233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Shape 45"/>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 name="Shape 46"/>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Das Internet ist</a:t>
            </a:r>
            <a:r>
              <a:rPr lang="de-CH" baseline="0" dirty="0" smtClean="0"/>
              <a:t> von Menschen gemacht und ist insofern auch ein Spiegel der Gesellschaft und gesellschaftlichen Teilsysteme, in denen seine Inhalte und Angebote entstehen. Dementsprechend finden sich fast alle positiven und negativen Aspekte, die auch im realen Zusammenleben eine Rolle spielen können. Die Metapher vom «Internet als Stadt» kann vielen Menschen eine Idee davon vermitteln, warum man insbesondere jüngere Kinder nicht einfach alleine auf Erkundungstour schicken kann. Die Liste dieser Aspekte kann beliebig fortgesetzt werden.</a:t>
            </a:r>
            <a:endParaRPr dirty="0"/>
          </a:p>
        </p:txBody>
      </p:sp>
    </p:spTree>
    <p:extLst>
      <p:ext uri="{BB962C8B-B14F-4D97-AF65-F5344CB8AC3E}">
        <p14:creationId xmlns="" xmlns:p14="http://schemas.microsoft.com/office/powerpoint/2010/main" val="5777712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917575" y="744538"/>
            <a:ext cx="4962525" cy="37226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 name="Shape 53"/>
          <p:cNvSpPr txBox="1">
            <a:spLocks noGrp="1"/>
          </p:cNvSpPr>
          <p:nvPr>
            <p:ph type="body" idx="1"/>
          </p:nvPr>
        </p:nvSpPr>
        <p:spPr>
          <a:xfrm>
            <a:off x="679768" y="4715907"/>
            <a:ext cx="5438139" cy="4467701"/>
          </a:xfrm>
          <a:prstGeom prst="rect">
            <a:avLst/>
          </a:prstGeom>
        </p:spPr>
        <p:txBody>
          <a:bodyPr lIns="91425" tIns="91425" rIns="91425" bIns="91425" anchor="t" anchorCtr="0">
            <a:noAutofit/>
          </a:bodyPr>
          <a:lstStyle/>
          <a:p>
            <a:r>
              <a:rPr lang="de-CH" dirty="0" smtClean="0"/>
              <a:t>Das Internet</a:t>
            </a:r>
            <a:r>
              <a:rPr lang="de-CH" baseline="0" dirty="0" smtClean="0"/>
              <a:t> ist seit seinen Anfängen nicht nur am Wachsen, sondern auch in einem Prozess des Wandels. Auch wenn das eigentlich ein kontinuierlicher Prozess ist, kann es Sinn machen, gewisse Sprünge zu benennen. Im sogenannten Web 1.0 war das Internet eine Plattform, in der im Vergleich zu heute wenige Anbieter ihre Homepages präsentierten und die meisten Benutzer deren Informationen abriefen. Seit Mitte des ersten Jahrzehntes des neuen Jahrtausends hat sich das dahingehend verändert, dass es Nutzern viel einfacher gemacht wird, auch eigene Inhalte zu veröffentlichen. Das geschah zunächst über Weblogs, Wikis und Soziale Netzwerke und erstreckt sich heute auf alle möglichen Kommentar- und Ratingfunktionen, aber auch auf automatisiert abgeschöpfte Nutzerdaten und Informationen, die über persönliche Logins gesammelt werden. Nutzende geben mehr oder weniger wissentlich viele Informationen von sich preis. Das Internet ist ausserdem nicht mehr nur ein Ort des Informationsabrufs, sondern stellt auch Software und Anwendungen mit erweiterter Funktionalität im Browserfenster zur Verfügung. Ein Ende der Entwicklung ist nicht abzusehen. </a:t>
            </a:r>
            <a:endParaRPr dirty="0"/>
          </a:p>
        </p:txBody>
      </p:sp>
    </p:spTree>
    <p:extLst>
      <p:ext uri="{BB962C8B-B14F-4D97-AF65-F5344CB8AC3E}">
        <p14:creationId xmlns="" xmlns:p14="http://schemas.microsoft.com/office/powerpoint/2010/main" val="650524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p:spPr>
        <p:txBody>
          <a:bodyPr lIns="91425" tIns="91425" rIns="91425" bIns="91425" anchor="b" anchorCtr="0"/>
          <a:lstStyle>
            <a:lvl1pPr>
              <a:buSzPct val="100000"/>
              <a:defRPr sz="340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body" idx="1"/>
          </p:nvPr>
        </p:nvSpPr>
        <p:spPr>
          <a:xfrm>
            <a:off x="457200" y="1600200"/>
            <a:ext cx="8229600" cy="4967700"/>
          </a:xfrm>
          <a:prstGeom prst="rect">
            <a:avLst/>
          </a:prstGeom>
        </p:spPr>
        <p:txBody>
          <a:bodyPr lIns="91425" tIns="91425" rIns="91425" bIns="91425" anchor="t" anchorCtr="0"/>
          <a:lstStyle>
            <a:lvl1pPr>
              <a:lnSpc>
                <a:spcPct val="140000"/>
              </a:lnSpc>
              <a:buSzPct val="100000"/>
              <a:defRPr sz="2200">
                <a:solidFill>
                  <a:srgbClr val="1A1A1A"/>
                </a:solidFill>
              </a:defRPr>
            </a:lvl1pPr>
            <a:lvl2pPr indent="457200">
              <a:buSzPct val="100000"/>
              <a:defRPr sz="2200"/>
            </a:lvl2pPr>
            <a:lvl3pPr indent="914400">
              <a:buSzPct val="100000"/>
              <a:defRPr sz="2200"/>
            </a:lvl3pPr>
            <a:lvl4pPr indent="1371600">
              <a:buSzPct val="100000"/>
              <a:defRPr sz="2200"/>
            </a:lvl4pPr>
            <a:lvl5pPr>
              <a:buSzPct val="100000"/>
              <a:defRPr sz="2200"/>
            </a:lvl5pPr>
            <a:lvl6pPr>
              <a:buSzPct val="100000"/>
              <a:defRPr sz="2200"/>
            </a:lvl6pPr>
            <a:lvl7pPr>
              <a:buSzPct val="100000"/>
              <a:defRPr sz="2200"/>
            </a:lvl7pPr>
            <a:lvl8pPr>
              <a:buSzPct val="100000"/>
              <a:defRPr sz="2200"/>
            </a:lvl8pPr>
            <a:lvl9pPr>
              <a:buSzPct val="100000"/>
              <a:defRPr sz="2200"/>
            </a:lvl9pPr>
          </a:lstStyle>
          <a:p>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0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5" name="Shape 15"/>
          <p:cNvSpPr txBox="1">
            <a:spLocks noGrp="1"/>
          </p:cNvSpPr>
          <p:nvPr>
            <p:ph type="body" idx="1"/>
          </p:nvPr>
        </p:nvSpPr>
        <p:spPr>
          <a:xfrm>
            <a:off x="457200" y="1600200"/>
            <a:ext cx="3994500" cy="4967700"/>
          </a:xfrm>
          <a:prstGeom prst="rect">
            <a:avLst/>
          </a:prstGeom>
        </p:spPr>
        <p:txBody>
          <a:bodyPr lIns="91425" tIns="91425" rIns="91425" bIns="91425" anchor="t" anchorCtr="0"/>
          <a:lstStyle>
            <a:lvl1pPr>
              <a:lnSpc>
                <a:spcPct val="140000"/>
              </a:lnSpc>
              <a:defRPr/>
            </a:lvl1pPr>
            <a:lvl2pPr>
              <a:defRPr/>
            </a:lvl2pPr>
            <a:lvl3pPr>
              <a:defRPr/>
            </a:lvl3pPr>
            <a:lvl4pPr>
              <a:defRPr/>
            </a:lvl4pPr>
            <a:lvl5pPr>
              <a:defRPr/>
            </a:lvl5pPr>
            <a:lvl6pPr>
              <a:defRPr/>
            </a:lvl6pPr>
            <a:lvl7pPr>
              <a:defRPr/>
            </a:lvl7pPr>
            <a:lvl8pPr>
              <a:defRPr/>
            </a:lvl8pPr>
            <a:lvl9pPr>
              <a:defRPr/>
            </a:lvl9pPr>
          </a:lstStyle>
          <a:p>
            <a:endParaRPr dirty="0"/>
          </a:p>
        </p:txBody>
      </p:sp>
      <p:sp>
        <p:nvSpPr>
          <p:cNvPr id="16" name="Shape 16"/>
          <p:cNvSpPr txBox="1">
            <a:spLocks noGrp="1"/>
          </p:cNvSpPr>
          <p:nvPr>
            <p:ph type="body" idx="2"/>
          </p:nvPr>
        </p:nvSpPr>
        <p:spPr>
          <a:xfrm>
            <a:off x="4692273" y="1600200"/>
            <a:ext cx="3994500" cy="4967700"/>
          </a:xfrm>
          <a:prstGeom prst="rect">
            <a:avLst/>
          </a:prstGeom>
        </p:spPr>
        <p:txBody>
          <a:bodyPr lIns="91425" tIns="91425" rIns="91425" bIns="91425" anchor="t" anchorCtr="0"/>
          <a:lstStyle>
            <a:lvl1pPr>
              <a:lnSpc>
                <a:spcPct val="140000"/>
              </a:lnSpc>
              <a:defRPr/>
            </a:lvl1pPr>
            <a:lvl2pPr>
              <a:defRPr/>
            </a:lvl2pPr>
            <a:lvl3pPr>
              <a:defRPr/>
            </a:lvl3pPr>
            <a:lvl4pPr>
              <a:defRPr/>
            </a:lvl4pPr>
            <a:lvl5pPr>
              <a:defRPr/>
            </a:lvl5pPr>
            <a:lvl6pPr>
              <a:defRPr/>
            </a:lvl6pPr>
            <a:lvl7pPr>
              <a:defRPr/>
            </a:lvl7pPr>
            <a:lvl8pPr>
              <a:defRPr/>
            </a:lvl8pPr>
            <a:lvl9pPr>
              <a:defRPr/>
            </a:lvl9pPr>
          </a:lstStyle>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0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Caption">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5875078"/>
            <a:ext cx="8229600" cy="692700"/>
          </a:xfrm>
          <a:prstGeom prst="rect">
            <a:avLst/>
          </a:prstGeom>
        </p:spPr>
        <p:txBody>
          <a:bodyPr lIns="91425" tIns="91425" rIns="91425" bIns="91425" anchor="t" anchorCtr="0"/>
          <a:lstStyle>
            <a:lvl1pPr marL="285750" indent="-171450" algn="ctr">
              <a:spcBef>
                <a:spcPts val="360"/>
              </a:spcBef>
              <a:buSzPct val="100000"/>
              <a:buNone/>
              <a:defRPr sz="1800"/>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1"/>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Titelfolie">
    <p:spTree>
      <p:nvGrpSpPr>
        <p:cNvPr id="1" name=""/>
        <p:cNvGrpSpPr/>
        <p:nvPr/>
      </p:nvGrpSpPr>
      <p:grpSpPr>
        <a:xfrm>
          <a:off x="0" y="0"/>
          <a:ext cx="0" cy="0"/>
          <a:chOff x="0" y="0"/>
          <a:chExt cx="0" cy="0"/>
        </a:xfrm>
      </p:grpSpPr>
      <p:pic>
        <p:nvPicPr>
          <p:cNvPr id="7" name="Grafik 6" descr="Frau_mit_Handy.jpg"/>
          <p:cNvPicPr>
            <a:picLocks noChangeAspect="1"/>
          </p:cNvPicPr>
          <p:nvPr userDrawn="1"/>
        </p:nvPicPr>
        <p:blipFill>
          <a:blip r:embed="rId2" cstate="print"/>
          <a:stretch>
            <a:fillRect/>
          </a:stretch>
        </p:blipFill>
        <p:spPr>
          <a:xfrm>
            <a:off x="1349" y="1869847"/>
            <a:ext cx="9141301" cy="4988153"/>
          </a:xfrm>
          <a:prstGeom prst="rect">
            <a:avLst/>
          </a:prstGeom>
        </p:spPr>
      </p:pic>
      <p:sp>
        <p:nvSpPr>
          <p:cNvPr id="8" name="Rectangle 17"/>
          <p:cNvSpPr>
            <a:spLocks noChangeArrowheads="1"/>
          </p:cNvSpPr>
          <p:nvPr userDrawn="1"/>
        </p:nvSpPr>
        <p:spPr bwMode="auto">
          <a:xfrm>
            <a:off x="0" y="0"/>
            <a:ext cx="9144000" cy="1916832"/>
          </a:xfrm>
          <a:prstGeom prst="rect">
            <a:avLst/>
          </a:prstGeom>
          <a:solidFill>
            <a:srgbClr val="F8F01B"/>
          </a:solidFill>
          <a:ln w="9525">
            <a:noFill/>
            <a:miter lim="800000"/>
            <a:headEnd/>
            <a:tailEnd/>
          </a:ln>
        </p:spPr>
        <p:txBody>
          <a:bodyPr wrap="none" lIns="87273" tIns="43637" rIns="87273" bIns="43637" anchor="ctr"/>
          <a:lstStyle/>
          <a:p>
            <a:endParaRPr lang="de-CH"/>
          </a:p>
        </p:txBody>
      </p:sp>
      <p:sp>
        <p:nvSpPr>
          <p:cNvPr id="13" name="Textplatzhalter 12"/>
          <p:cNvSpPr>
            <a:spLocks noGrp="1"/>
          </p:cNvSpPr>
          <p:nvPr>
            <p:ph type="body" sz="quarter" idx="10" hasCustomPrompt="1"/>
          </p:nvPr>
        </p:nvSpPr>
        <p:spPr>
          <a:xfrm>
            <a:off x="643680" y="471176"/>
            <a:ext cx="7839360" cy="725684"/>
          </a:xfrm>
          <a:prstGeom prst="rect">
            <a:avLst/>
          </a:prstGeom>
        </p:spPr>
        <p:txBody>
          <a:bodyPr lIns="0" tIns="0" rIns="0" bIns="0"/>
          <a:lstStyle>
            <a:lvl1pPr marL="0" indent="0">
              <a:spcBef>
                <a:spcPts val="0"/>
              </a:spcBef>
              <a:buNone/>
              <a:defRPr sz="2300" b="1" cap="all" baseline="0">
                <a:latin typeface="Arial" pitchFamily="34" charset="0"/>
                <a:cs typeface="Arial" pitchFamily="34" charset="0"/>
              </a:defRPr>
            </a:lvl1pPr>
          </a:lstStyle>
          <a:p>
            <a:pPr lvl="0"/>
            <a:r>
              <a:rPr lang="de-DE" dirty="0" smtClean="0"/>
              <a:t>TITEL</a:t>
            </a:r>
          </a:p>
          <a:p>
            <a:pPr lvl="0"/>
            <a:endParaRPr lang="de-CH" dirty="0"/>
          </a:p>
        </p:txBody>
      </p:sp>
      <p:sp>
        <p:nvSpPr>
          <p:cNvPr id="15" name="Textplatzhalter 14"/>
          <p:cNvSpPr>
            <a:spLocks noGrp="1"/>
          </p:cNvSpPr>
          <p:nvPr>
            <p:ph type="body" sz="quarter" idx="11" hasCustomPrompt="1"/>
          </p:nvPr>
        </p:nvSpPr>
        <p:spPr>
          <a:xfrm>
            <a:off x="617760" y="1334741"/>
            <a:ext cx="7839360" cy="393078"/>
          </a:xfrm>
          <a:prstGeom prst="rect">
            <a:avLst/>
          </a:prstGeom>
        </p:spPr>
        <p:txBody>
          <a:bodyPr lIns="0" tIns="0" rIns="0" bIns="0"/>
          <a:lstStyle>
            <a:lvl1pPr marL="0" indent="0">
              <a:spcBef>
                <a:spcPts val="0"/>
              </a:spcBef>
              <a:buNone/>
              <a:defRPr sz="1700" cap="all" baseline="0">
                <a:latin typeface="Arial" pitchFamily="34" charset="0"/>
                <a:cs typeface="Arial" pitchFamily="34" charset="0"/>
              </a:defRPr>
            </a:lvl1pPr>
          </a:lstStyle>
          <a:p>
            <a:pPr lvl="0"/>
            <a:r>
              <a:rPr lang="de-DE" dirty="0" smtClean="0"/>
              <a:t>ERGÄNZUNG TITEL</a:t>
            </a:r>
            <a:endParaRPr lang="de-CH" dirty="0"/>
          </a:p>
        </p:txBody>
      </p:sp>
      <p:pic>
        <p:nvPicPr>
          <p:cNvPr id="10" name="Picture 18" descr="logo_JM_rz_d"/>
          <p:cNvPicPr>
            <a:picLocks noChangeAspect="1" noChangeArrowheads="1"/>
          </p:cNvPicPr>
          <p:nvPr userDrawn="1"/>
        </p:nvPicPr>
        <p:blipFill>
          <a:blip r:embed="rId3" cstate="print"/>
          <a:stretch>
            <a:fillRect/>
          </a:stretch>
        </p:blipFill>
        <p:spPr bwMode="auto">
          <a:xfrm>
            <a:off x="6662159" y="4773770"/>
            <a:ext cx="2286000" cy="1925673"/>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p:spPr>
        <p:txBody>
          <a:bodyPr lIns="91425" tIns="91425" rIns="91425" bIns="91425" anchor="b" anchorCtr="0"/>
          <a:lstStyle>
            <a:lvl1pPr marL="0">
              <a:buClr>
                <a:schemeClr val="dk1"/>
              </a:buClr>
              <a:buSzPct val="100000"/>
              <a:buNone/>
              <a:defRPr sz="3200" b="1">
                <a:solidFill>
                  <a:schemeClr val="dk1"/>
                </a:solidFill>
              </a:defRPr>
            </a:lvl1pPr>
            <a:lvl2pPr marL="0" indent="228600">
              <a:buClr>
                <a:schemeClr val="dk1"/>
              </a:buClr>
              <a:buSzPct val="100000"/>
              <a:buNone/>
              <a:defRPr sz="3600" b="1">
                <a:solidFill>
                  <a:schemeClr val="dk1"/>
                </a:solidFill>
              </a:defRPr>
            </a:lvl2pPr>
            <a:lvl3pPr marL="0" indent="228600">
              <a:buClr>
                <a:schemeClr val="dk1"/>
              </a:buClr>
              <a:buSzPct val="100000"/>
              <a:buNone/>
              <a:defRPr sz="3600" b="1">
                <a:solidFill>
                  <a:schemeClr val="dk1"/>
                </a:solidFill>
              </a:defRPr>
            </a:lvl3pPr>
            <a:lvl4pPr marL="0" indent="228600">
              <a:buClr>
                <a:schemeClr val="dk1"/>
              </a:buClr>
              <a:buSzPct val="100000"/>
              <a:buNone/>
              <a:defRPr sz="3600" b="1">
                <a:solidFill>
                  <a:schemeClr val="dk1"/>
                </a:solidFill>
              </a:defRPr>
            </a:lvl4pPr>
            <a:lvl5pPr marL="0" indent="228600">
              <a:buClr>
                <a:schemeClr val="dk1"/>
              </a:buClr>
              <a:buSzPct val="100000"/>
              <a:buNone/>
              <a:defRPr sz="3600" b="1">
                <a:solidFill>
                  <a:schemeClr val="dk1"/>
                </a:solidFill>
              </a:defRPr>
            </a:lvl5pPr>
            <a:lvl6pPr marL="0" indent="228600">
              <a:buClr>
                <a:schemeClr val="dk1"/>
              </a:buClr>
              <a:buSzPct val="100000"/>
              <a:buNone/>
              <a:defRPr sz="3600" b="1">
                <a:solidFill>
                  <a:schemeClr val="dk1"/>
                </a:solidFill>
              </a:defRPr>
            </a:lvl6pPr>
            <a:lvl7pPr marL="0" indent="228600">
              <a:buClr>
                <a:schemeClr val="dk1"/>
              </a:buClr>
              <a:buSzPct val="100000"/>
              <a:buNone/>
              <a:defRPr sz="3600" b="1">
                <a:solidFill>
                  <a:schemeClr val="dk1"/>
                </a:solidFill>
              </a:defRPr>
            </a:lvl7pPr>
            <a:lvl8pPr marL="0" indent="228600">
              <a:buClr>
                <a:schemeClr val="dk1"/>
              </a:buClr>
              <a:buSzPct val="100000"/>
              <a:buNone/>
              <a:defRPr sz="3600" b="1">
                <a:solidFill>
                  <a:schemeClr val="dk1"/>
                </a:solidFill>
              </a:defRPr>
            </a:lvl8pPr>
            <a:lvl9pPr marL="0" indent="228600">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600200"/>
            <a:ext cx="8229600" cy="4967700"/>
          </a:xfrm>
          <a:prstGeom prst="rect">
            <a:avLst/>
          </a:prstGeom>
        </p:spPr>
        <p:txBody>
          <a:bodyPr lIns="91425" tIns="91425" rIns="91425" bIns="91425" anchor="t" anchorCtr="0"/>
          <a:lstStyle>
            <a:lvl1pPr marL="342900" indent="-152400">
              <a:lnSpc>
                <a:spcPct val="150000"/>
              </a:lnSpc>
              <a:spcBef>
                <a:spcPts val="600"/>
              </a:spcBef>
              <a:buClr>
                <a:schemeClr val="dk1"/>
              </a:buClr>
              <a:buSzPct val="100000"/>
              <a:defRPr sz="2200">
                <a:solidFill>
                  <a:schemeClr val="dk1"/>
                </a:solidFill>
              </a:defRPr>
            </a:lvl1pPr>
            <a:lvl2pPr marL="742950" indent="-133350">
              <a:lnSpc>
                <a:spcPct val="150000"/>
              </a:lnSpc>
              <a:spcBef>
                <a:spcPts val="480"/>
              </a:spcBef>
              <a:buClr>
                <a:schemeClr val="dk1"/>
              </a:buClr>
              <a:buSzPct val="100000"/>
              <a:defRPr sz="2200">
                <a:solidFill>
                  <a:schemeClr val="dk1"/>
                </a:solidFill>
              </a:defRPr>
            </a:lvl2pPr>
            <a:lvl3pPr marL="1143000" indent="-76200">
              <a:lnSpc>
                <a:spcPct val="150000"/>
              </a:lnSpc>
              <a:spcBef>
                <a:spcPts val="480"/>
              </a:spcBef>
              <a:buClr>
                <a:schemeClr val="dk1"/>
              </a:buClr>
              <a:buSzPct val="100000"/>
              <a:defRPr sz="2200">
                <a:solidFill>
                  <a:schemeClr val="dk1"/>
                </a:solidFill>
              </a:defRPr>
            </a:lvl3pPr>
            <a:lvl4pPr marL="1600200" indent="-114300">
              <a:lnSpc>
                <a:spcPct val="150000"/>
              </a:lnSpc>
              <a:spcBef>
                <a:spcPts val="360"/>
              </a:spcBef>
              <a:buClr>
                <a:schemeClr val="dk1"/>
              </a:buClr>
              <a:buSzPct val="100000"/>
              <a:defRPr sz="2200">
                <a:solidFill>
                  <a:schemeClr val="dk1"/>
                </a:solidFill>
              </a:defRPr>
            </a:lvl4pPr>
            <a:lvl5pPr marL="2057400" indent="-114300">
              <a:lnSpc>
                <a:spcPct val="150000"/>
              </a:lnSpc>
              <a:spcBef>
                <a:spcPts val="360"/>
              </a:spcBef>
              <a:buClr>
                <a:schemeClr val="dk1"/>
              </a:buClr>
              <a:buSzPct val="100000"/>
              <a:defRPr sz="2200">
                <a:solidFill>
                  <a:schemeClr val="dk1"/>
                </a:solidFill>
              </a:defRPr>
            </a:lvl5pPr>
            <a:lvl6pPr marL="2514600" indent="-114300">
              <a:lnSpc>
                <a:spcPct val="150000"/>
              </a:lnSpc>
              <a:spcBef>
                <a:spcPts val="360"/>
              </a:spcBef>
              <a:buClr>
                <a:schemeClr val="dk1"/>
              </a:buClr>
              <a:buSzPct val="100000"/>
              <a:defRPr sz="2200">
                <a:solidFill>
                  <a:schemeClr val="dk1"/>
                </a:solidFill>
              </a:defRPr>
            </a:lvl6pPr>
            <a:lvl7pPr marL="2971800" indent="-114300">
              <a:lnSpc>
                <a:spcPct val="150000"/>
              </a:lnSpc>
              <a:spcBef>
                <a:spcPts val="360"/>
              </a:spcBef>
              <a:buClr>
                <a:schemeClr val="dk1"/>
              </a:buClr>
              <a:buSzPct val="100000"/>
              <a:defRPr sz="2200">
                <a:solidFill>
                  <a:schemeClr val="dk1"/>
                </a:solidFill>
              </a:defRPr>
            </a:lvl7pPr>
            <a:lvl8pPr marL="3429000" indent="-114300">
              <a:lnSpc>
                <a:spcPct val="150000"/>
              </a:lnSpc>
              <a:spcBef>
                <a:spcPts val="360"/>
              </a:spcBef>
              <a:buClr>
                <a:schemeClr val="dk1"/>
              </a:buClr>
              <a:buSzPct val="100000"/>
              <a:defRPr sz="2200">
                <a:solidFill>
                  <a:schemeClr val="dk1"/>
                </a:solidFill>
              </a:defRPr>
            </a:lvl8pPr>
            <a:lvl9pPr marL="3886200" indent="-114300">
              <a:lnSpc>
                <a:spcPct val="150000"/>
              </a:lnSpc>
              <a:spcBef>
                <a:spcPts val="360"/>
              </a:spcBef>
              <a:buClr>
                <a:schemeClr val="dk1"/>
              </a:buClr>
              <a:buSzPct val="100000"/>
              <a:defRPr sz="2200">
                <a:solidFill>
                  <a:schemeClr val="dk1"/>
                </a:solidFill>
              </a:defRPr>
            </a:lvl9pPr>
          </a:lstStyle>
          <a:p>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L="533400" marR="0" indent="-342900" algn="l" rtl="0">
        <a:lnSpc>
          <a:spcPct val="100000"/>
        </a:lnSpc>
        <a:spcBef>
          <a:spcPts val="0"/>
        </a:spcBef>
        <a:spcAft>
          <a:spcPts val="0"/>
        </a:spcAft>
        <a:buFont typeface="Arial" panose="020B0604020202020204" pitchFamily="34" charset="0"/>
        <a:buChar char="•"/>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hyperlink" Target="http://www.youtube.com/watch?v=mztJnVXKP5U" TargetMode="External"/><Relationship Id="rId3" Type="http://schemas.openxmlformats.org/officeDocument/2006/relationships/hyperlink" Target="http://www.youtube.com/watch?v=tixkem59YZs" TargetMode="External"/><Relationship Id="rId7" Type="http://schemas.openxmlformats.org/officeDocument/2006/relationships/hyperlink" Target="http://www.youtube.com/watch?v=RXxnPzrmE70"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www.youtube.com/watch?v=eSWKl3GLSkA" TargetMode="External"/><Relationship Id="rId5" Type="http://schemas.openxmlformats.org/officeDocument/2006/relationships/hyperlink" Target="http://www.youtube.com/watch?v=QZr57hyYf7o" TargetMode="External"/><Relationship Id="rId10" Type="http://schemas.openxmlformats.org/officeDocument/2006/relationships/hyperlink" Target="http://www.virtualstories.ch/" TargetMode="External"/><Relationship Id="rId4" Type="http://schemas.openxmlformats.org/officeDocument/2006/relationships/hyperlink" Target="http://www.youtube.com/watch?v=xdko3MX8MJI" TargetMode="External"/><Relationship Id="rId9" Type="http://schemas.openxmlformats.org/officeDocument/2006/relationships/hyperlink" Target="http://www.youtube.com/watch?v=riHgitohG9c"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jugendundmedien.ch/"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www.hepl.ch/" TargetMode="External"/><Relationship Id="rId4" Type="http://schemas.openxmlformats.org/officeDocument/2006/relationships/hyperlink" Target="http://www.phsz.ch/"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8" Type="http://schemas.openxmlformats.org/officeDocument/2006/relationships/image" Target="../media/image4.gif"/><Relationship Id="rId13" Type="http://schemas.openxmlformats.org/officeDocument/2006/relationships/image" Target="../media/image9.gif"/><Relationship Id="rId18" Type="http://schemas.openxmlformats.org/officeDocument/2006/relationships/image" Target="../media/image14.gif"/><Relationship Id="rId26" Type="http://schemas.openxmlformats.org/officeDocument/2006/relationships/image" Target="../media/image22.png"/><Relationship Id="rId3" Type="http://schemas.openxmlformats.org/officeDocument/2006/relationships/hyperlink" Target="http://www.pegi.info/" TargetMode="External"/><Relationship Id="rId21" Type="http://schemas.openxmlformats.org/officeDocument/2006/relationships/image" Target="../media/image17.png"/><Relationship Id="rId7" Type="http://schemas.openxmlformats.org/officeDocument/2006/relationships/image" Target="../media/image3.gif"/><Relationship Id="rId12" Type="http://schemas.openxmlformats.org/officeDocument/2006/relationships/image" Target="../media/image8.gif"/><Relationship Id="rId17" Type="http://schemas.openxmlformats.org/officeDocument/2006/relationships/image" Target="../media/image13.gif"/><Relationship Id="rId25" Type="http://schemas.openxmlformats.org/officeDocument/2006/relationships/image" Target="../media/image21.png"/><Relationship Id="rId2" Type="http://schemas.openxmlformats.org/officeDocument/2006/relationships/notesSlide" Target="../notesSlides/notesSlide46.xml"/><Relationship Id="rId16" Type="http://schemas.openxmlformats.org/officeDocument/2006/relationships/image" Target="../media/image12.gif"/><Relationship Id="rId20" Type="http://schemas.openxmlformats.org/officeDocument/2006/relationships/image" Target="../media/image16.png"/><Relationship Id="rId29" Type="http://schemas.openxmlformats.org/officeDocument/2006/relationships/image" Target="../media/image25.png"/><Relationship Id="rId1" Type="http://schemas.openxmlformats.org/officeDocument/2006/relationships/slideLayout" Target="../slideLayouts/slideLayout1.xml"/><Relationship Id="rId6" Type="http://schemas.openxmlformats.org/officeDocument/2006/relationships/hyperlink" Target="http://www.svv-video.ch/" TargetMode="External"/><Relationship Id="rId11" Type="http://schemas.openxmlformats.org/officeDocument/2006/relationships/image" Target="../media/image7.gif"/><Relationship Id="rId24" Type="http://schemas.openxmlformats.org/officeDocument/2006/relationships/image" Target="../media/image20.png"/><Relationship Id="rId5" Type="http://schemas.openxmlformats.org/officeDocument/2006/relationships/hyperlink" Target="http://www.fsk.de/" TargetMode="External"/><Relationship Id="rId15" Type="http://schemas.openxmlformats.org/officeDocument/2006/relationships/image" Target="../media/image11.gif"/><Relationship Id="rId23" Type="http://schemas.openxmlformats.org/officeDocument/2006/relationships/image" Target="../media/image19.png"/><Relationship Id="rId28" Type="http://schemas.openxmlformats.org/officeDocument/2006/relationships/image" Target="../media/image24.png"/><Relationship Id="rId10" Type="http://schemas.openxmlformats.org/officeDocument/2006/relationships/image" Target="../media/image6.gif"/><Relationship Id="rId19" Type="http://schemas.openxmlformats.org/officeDocument/2006/relationships/image" Target="../media/image15.png"/><Relationship Id="rId4" Type="http://schemas.openxmlformats.org/officeDocument/2006/relationships/hyperlink" Target="http://www.usk.de/" TargetMode="External"/><Relationship Id="rId9" Type="http://schemas.openxmlformats.org/officeDocument/2006/relationships/image" Target="../media/image5.gif"/><Relationship Id="rId14" Type="http://schemas.openxmlformats.org/officeDocument/2006/relationships/image" Target="../media/image10.gif"/><Relationship Id="rId22" Type="http://schemas.openxmlformats.org/officeDocument/2006/relationships/image" Target="../media/image18.png"/><Relationship Id="rId27" Type="http://schemas.openxmlformats.org/officeDocument/2006/relationships/image" Target="../media/image23.png"/></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hyperlink" Target="http://www.geschichtenausdeminternet.ch/" TargetMode="External"/><Relationship Id="rId2" Type="http://schemas.openxmlformats.org/officeDocument/2006/relationships/notesSlide" Target="../notesSlides/notesSlide59.xml"/><Relationship Id="rId1" Type="http://schemas.openxmlformats.org/officeDocument/2006/relationships/slideLayout" Target="../slideLayouts/slideLayout1.xml"/><Relationship Id="rId5" Type="http://schemas.openxmlformats.org/officeDocument/2006/relationships/hyperlink" Target="http://de.sheeplive.eu/" TargetMode="External"/><Relationship Id="rId4" Type="http://schemas.openxmlformats.org/officeDocument/2006/relationships/hyperlink" Target="http://www.internauten.de/"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www.feel-ok.ch/" TargetMode="External"/><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8" Type="http://schemas.openxmlformats.org/officeDocument/2006/relationships/hyperlink" Target="http://www.schau-hin.info/" TargetMode="External"/><Relationship Id="rId3" Type="http://schemas.openxmlformats.org/officeDocument/2006/relationships/hyperlink" Target="http://www.safersurfing.ch/" TargetMode="External"/><Relationship Id="rId7" Type="http://schemas.openxmlformats.org/officeDocument/2006/relationships/hyperlink" Target="http://www.klicksafe.de/" TargetMode="External"/><Relationship Id="rId2" Type="http://schemas.openxmlformats.org/officeDocument/2006/relationships/notesSlide" Target="../notesSlides/notesSlide61.xml"/><Relationship Id="rId1" Type="http://schemas.openxmlformats.org/officeDocument/2006/relationships/slideLayout" Target="../slideLayouts/slideLayout1.xml"/><Relationship Id="rId6" Type="http://schemas.openxmlformats.org/officeDocument/2006/relationships/hyperlink" Target="http://www.jugendundmedien.ch/" TargetMode="External"/><Relationship Id="rId5" Type="http://schemas.openxmlformats.org/officeDocument/2006/relationships/hyperlink" Target="http://www.elternet.ch/" TargetMode="External"/><Relationship Id="rId10" Type="http://schemas.openxmlformats.org/officeDocument/2006/relationships/hyperlink" Target="http://www.medienstark.ch/" TargetMode="External"/><Relationship Id="rId4" Type="http://schemas.openxmlformats.org/officeDocument/2006/relationships/hyperlink" Target="http://www.feel-ok.ch/" TargetMode="External"/><Relationship Id="rId9" Type="http://schemas.openxmlformats.org/officeDocument/2006/relationships/hyperlink" Target="http://www.security4kids.ch/" TargetMode="External"/></Relationships>
</file>

<file path=ppt/slides/_rels/slide62.xml.rels><?xml version="1.0" encoding="UTF-8" standalone="yes"?>
<Relationships xmlns="http://schemas.openxmlformats.org/package/2006/relationships"><Relationship Id="rId8" Type="http://schemas.openxmlformats.org/officeDocument/2006/relationships/hyperlink" Target="http://www.skppsc.ch/link/jugenddienste" TargetMode="External"/><Relationship Id="rId3" Type="http://schemas.openxmlformats.org/officeDocument/2006/relationships/hyperlink" Target="http://www.147.ch/" TargetMode="External"/><Relationship Id="rId7" Type="http://schemas.openxmlformats.org/officeDocument/2006/relationships/hyperlink" Target="http://www.jugendundmedien.ch/beratung-und-angebote" TargetMode="External"/><Relationship Id="rId2" Type="http://schemas.openxmlformats.org/officeDocument/2006/relationships/notesSlide" Target="../notesSlides/notesSlide62.xml"/><Relationship Id="rId1" Type="http://schemas.openxmlformats.org/officeDocument/2006/relationships/slideLayout" Target="../slideLayouts/slideLayout1.xml"/><Relationship Id="rId6" Type="http://schemas.openxmlformats.org/officeDocument/2006/relationships/hyperlink" Target="http://www.opferhilfe-schweiz.ch/" TargetMode="External"/><Relationship Id="rId5" Type="http://schemas.openxmlformats.org/officeDocument/2006/relationships/hyperlink" Target="http://www.projuventute-elternberatung.ch/" TargetMode="External"/><Relationship Id="rId4" Type="http://schemas.openxmlformats.org/officeDocument/2006/relationships/hyperlink" Target="http://www.elternnotruf.ch/" TargetMode="External"/><Relationship Id="rId9" Type="http://schemas.openxmlformats.org/officeDocument/2006/relationships/hyperlink" Target="http://www.polizei.ch/" TargetMode="External"/></Relationships>
</file>

<file path=ppt/slides/_rels/slide63.xml.rels><?xml version="1.0" encoding="UTF-8" standalone="yes"?>
<Relationships xmlns="http://schemas.openxmlformats.org/package/2006/relationships"><Relationship Id="rId8" Type="http://schemas.openxmlformats.org/officeDocument/2006/relationships/hyperlink" Target="http://www.skppsc.ch/" TargetMode="External"/><Relationship Id="rId3" Type="http://schemas.openxmlformats.org/officeDocument/2006/relationships/hyperlink" Target="http://www.actioninnocence.org/" TargetMode="External"/><Relationship Id="rId7" Type="http://schemas.openxmlformats.org/officeDocument/2006/relationships/hyperlink" Target="http://www.projuventute.ch/medienprofis" TargetMode="External"/><Relationship Id="rId2" Type="http://schemas.openxmlformats.org/officeDocument/2006/relationships/notesSlide" Target="../notesSlides/notesSlide63.xml"/><Relationship Id="rId1" Type="http://schemas.openxmlformats.org/officeDocument/2006/relationships/slideLayout" Target="../slideLayouts/slideLayout1.xml"/><Relationship Id="rId6" Type="http://schemas.openxmlformats.org/officeDocument/2006/relationships/hyperlink" Target="http://www.medien-coaching.ch/" TargetMode="External"/><Relationship Id="rId5" Type="http://schemas.openxmlformats.org/officeDocument/2006/relationships/hyperlink" Target="http://www.formation-des-parents.ch/" TargetMode="External"/><Relationship Id="rId10" Type="http://schemas.openxmlformats.org/officeDocument/2006/relationships/hyperlink" Target="http://www.zischtig.ch/" TargetMode="External"/><Relationship Id="rId4" Type="http://schemas.openxmlformats.org/officeDocument/2006/relationships/hyperlink" Target="http://www.elternbildung.ch/" TargetMode="External"/><Relationship Id="rId9" Type="http://schemas.openxmlformats.org/officeDocument/2006/relationships/hyperlink" Target="http://www.swisscom.ch/medienkurse"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www.jugendundmedien.ch/" TargetMode="External"/><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1"/>
          </p:nvPr>
        </p:nvSpPr>
        <p:spPr>
          <a:xfrm>
            <a:off x="539552" y="188640"/>
            <a:ext cx="8064896" cy="980728"/>
          </a:xfrm>
        </p:spPr>
        <p:txBody>
          <a:bodyPr/>
          <a:lstStyle/>
          <a:p>
            <a:pPr algn="ctr"/>
            <a:r>
              <a:rPr lang="de-CH" sz="1900" b="1" dirty="0" smtClean="0"/>
              <a:t>Jugend und digitale Medien : Welches </a:t>
            </a:r>
            <a:r>
              <a:rPr lang="de-CH" sz="1900" b="1" smtClean="0"/>
              <a:t>sind </a:t>
            </a:r>
            <a:endParaRPr lang="de-CH" sz="1900" b="1" smtClean="0"/>
          </a:p>
          <a:p>
            <a:pPr algn="ctr"/>
            <a:r>
              <a:rPr lang="de-CH" sz="1900" b="1" smtClean="0"/>
              <a:t>die </a:t>
            </a:r>
            <a:r>
              <a:rPr lang="de-CH" sz="1900" b="1" dirty="0" smtClean="0"/>
              <a:t>wichtigsten Botschaften für Eltern?</a:t>
            </a:r>
          </a:p>
        </p:txBody>
      </p:sp>
      <p:sp>
        <p:nvSpPr>
          <p:cNvPr id="5" name="Textplatzhalter 2"/>
          <p:cNvSpPr>
            <a:spLocks noGrp="1"/>
          </p:cNvSpPr>
          <p:nvPr>
            <p:ph type="body" sz="quarter" idx="11"/>
          </p:nvPr>
        </p:nvSpPr>
        <p:spPr>
          <a:xfrm>
            <a:off x="827584" y="1268760"/>
            <a:ext cx="7272808" cy="504056"/>
          </a:xfrm>
        </p:spPr>
        <p:txBody>
          <a:bodyPr/>
          <a:lstStyle/>
          <a:p>
            <a:pPr algn="ctr"/>
            <a:r>
              <a:rPr lang="de-CH" b="1" dirty="0" smtClean="0"/>
              <a:t>Foliensatz für Elternbildner und Elternbildnerinnen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Chancen und G</a:t>
            </a:r>
            <a:r>
              <a:rPr lang="de-CH" dirty="0" smtClean="0"/>
              <a:t>e</a:t>
            </a:r>
            <a:r>
              <a:rPr lang="en" dirty="0" smtClean="0"/>
              <a:t>fahren </a:t>
            </a:r>
            <a:endParaRPr lang="en" dirty="0"/>
          </a:p>
        </p:txBody>
      </p:sp>
      <p:sp>
        <p:nvSpPr>
          <p:cNvPr id="49" name="Shape 49"/>
          <p:cNvSpPr txBox="1">
            <a:spLocks noGrp="1"/>
          </p:cNvSpPr>
          <p:nvPr>
            <p:ph type="body" idx="1"/>
          </p:nvPr>
        </p:nvSpPr>
        <p:spPr>
          <a:xfrm>
            <a:off x="457200" y="1600200"/>
            <a:ext cx="4124099" cy="4967700"/>
          </a:xfrm>
          <a:prstGeom prst="rect">
            <a:avLst/>
          </a:prstGeom>
        </p:spPr>
        <p:txBody>
          <a:bodyPr lIns="91425" tIns="91425" rIns="91425" bIns="91425" anchor="t" anchorCtr="0">
            <a:noAutofit/>
          </a:bodyPr>
          <a:lstStyle/>
          <a:p>
            <a:pPr marL="457200" lvl="0" indent="-368300" rtl="0">
              <a:buClr>
                <a:schemeClr val="dk1"/>
              </a:buClr>
              <a:buSzPct val="100000"/>
              <a:buFont typeface="Arial"/>
              <a:buChar char="●"/>
            </a:pPr>
            <a:r>
              <a:rPr lang="en" dirty="0"/>
              <a:t>Immerzu überall online</a:t>
            </a:r>
          </a:p>
          <a:p>
            <a:pPr marL="457200" lvl="0" indent="-368300" rtl="0">
              <a:buClr>
                <a:schemeClr val="dk1"/>
              </a:buClr>
              <a:buSzPct val="100000"/>
              <a:buFont typeface="Arial"/>
              <a:buChar char="●"/>
            </a:pPr>
            <a:r>
              <a:rPr lang="en" dirty="0"/>
              <a:t>Freie Information</a:t>
            </a:r>
          </a:p>
          <a:p>
            <a:pPr marL="457200" lvl="0" indent="-368300" rtl="0">
              <a:buClr>
                <a:schemeClr val="dk1"/>
              </a:buClr>
              <a:buSzPct val="100000"/>
              <a:buFont typeface="Arial"/>
              <a:buChar char="●"/>
            </a:pPr>
            <a:r>
              <a:rPr lang="en" dirty="0" smtClean="0"/>
              <a:t>Grenzenl. Kommunikation </a:t>
            </a:r>
            <a:endParaRPr lang="en" dirty="0"/>
          </a:p>
          <a:p>
            <a:pPr marL="457200" lvl="0" indent="-368300" rtl="0">
              <a:buClr>
                <a:schemeClr val="dk1"/>
              </a:buClr>
              <a:buSzPct val="100000"/>
              <a:buFont typeface="Arial"/>
              <a:buChar char="●"/>
            </a:pPr>
            <a:r>
              <a:rPr lang="en" dirty="0"/>
              <a:t>Neue Öffentlichkeit</a:t>
            </a:r>
          </a:p>
          <a:p>
            <a:pPr marL="457200" lvl="0" indent="-368300" rtl="0">
              <a:buClr>
                <a:schemeClr val="dk1"/>
              </a:buClr>
              <a:buSzPct val="100000"/>
              <a:buFont typeface="Arial"/>
              <a:buChar char="●"/>
            </a:pPr>
            <a:r>
              <a:rPr lang="en" dirty="0"/>
              <a:t>Bessere Software</a:t>
            </a:r>
          </a:p>
          <a:p>
            <a:pPr marL="457200" lvl="0" indent="-368300" rtl="0">
              <a:buClr>
                <a:schemeClr val="dk1"/>
              </a:buClr>
              <a:buSzPct val="100000"/>
              <a:buFont typeface="Arial"/>
              <a:buChar char="●"/>
            </a:pPr>
            <a:r>
              <a:rPr lang="en" dirty="0"/>
              <a:t>Vereinfachter </a:t>
            </a:r>
            <a:r>
              <a:rPr lang="en" dirty="0" smtClean="0"/>
              <a:t>Konsum</a:t>
            </a:r>
          </a:p>
          <a:p>
            <a:pPr marL="457200" lvl="0" indent="-368300" rtl="0">
              <a:buClr>
                <a:schemeClr val="dk1"/>
              </a:buClr>
              <a:buSzPct val="100000"/>
              <a:buFont typeface="Arial"/>
              <a:buChar char="●"/>
            </a:pPr>
            <a:r>
              <a:rPr lang="en" dirty="0" smtClean="0"/>
              <a:t>…</a:t>
            </a:r>
            <a:endParaRPr lang="en" dirty="0"/>
          </a:p>
          <a:p>
            <a:endParaRPr lang="en" dirty="0"/>
          </a:p>
        </p:txBody>
      </p:sp>
      <p:sp>
        <p:nvSpPr>
          <p:cNvPr id="50" name="Shape 50"/>
          <p:cNvSpPr txBox="1">
            <a:spLocks noGrp="1"/>
          </p:cNvSpPr>
          <p:nvPr>
            <p:ph type="body" idx="2"/>
          </p:nvPr>
        </p:nvSpPr>
        <p:spPr>
          <a:xfrm>
            <a:off x="4525525" y="1600200"/>
            <a:ext cx="4506900" cy="4967700"/>
          </a:xfrm>
          <a:prstGeom prst="rect">
            <a:avLst/>
          </a:prstGeom>
        </p:spPr>
        <p:txBody>
          <a:bodyPr lIns="91425" tIns="91425" rIns="91425" bIns="91425" anchor="t" anchorCtr="0">
            <a:noAutofit/>
          </a:bodyPr>
          <a:lstStyle/>
          <a:p>
            <a:pPr marL="457200" lvl="0" indent="-368300" rtl="0">
              <a:buClr>
                <a:schemeClr val="dk1"/>
              </a:buClr>
              <a:buSzPct val="100000"/>
              <a:buFont typeface="Arial"/>
              <a:buChar char="➔"/>
            </a:pPr>
            <a:r>
              <a:rPr lang="en" dirty="0"/>
              <a:t>Stress, </a:t>
            </a:r>
            <a:r>
              <a:rPr lang="en" dirty="0" smtClean="0"/>
              <a:t>Kontrollverlust</a:t>
            </a:r>
            <a:endParaRPr lang="en" dirty="0"/>
          </a:p>
          <a:p>
            <a:pPr marL="457200" lvl="0" indent="-368300" rtl="0">
              <a:buClr>
                <a:schemeClr val="dk1"/>
              </a:buClr>
              <a:buSzPct val="100000"/>
              <a:buFont typeface="Arial"/>
              <a:buChar char="➔"/>
            </a:pPr>
            <a:r>
              <a:rPr lang="en" dirty="0"/>
              <a:t>Gewalt, Porno, Extremismus</a:t>
            </a:r>
          </a:p>
          <a:p>
            <a:pPr marL="457200" lvl="0" indent="-368300" rtl="0">
              <a:buClr>
                <a:schemeClr val="dk1"/>
              </a:buClr>
              <a:buSzPct val="100000"/>
              <a:buFont typeface="Arial"/>
              <a:buChar char="➔"/>
            </a:pPr>
            <a:r>
              <a:rPr lang="en" dirty="0"/>
              <a:t>Grooming, Bullying, Mobbing</a:t>
            </a:r>
          </a:p>
          <a:p>
            <a:pPr marL="457200" lvl="0" indent="-368300" rtl="0">
              <a:buClr>
                <a:schemeClr val="dk1"/>
              </a:buClr>
              <a:buSzPct val="100000"/>
              <a:buFont typeface="Arial"/>
              <a:buChar char="➔"/>
            </a:pPr>
            <a:r>
              <a:rPr lang="en" dirty="0"/>
              <a:t>Ungeschützte Privatsphäre</a:t>
            </a:r>
          </a:p>
          <a:p>
            <a:pPr marL="457200" lvl="0" indent="-368300" rtl="0">
              <a:buClr>
                <a:schemeClr val="dk1"/>
              </a:buClr>
              <a:buSzPct val="100000"/>
              <a:buFont typeface="Arial"/>
              <a:buChar char="➔"/>
            </a:pPr>
            <a:r>
              <a:rPr lang="en" dirty="0" smtClean="0"/>
              <a:t>Gefährlichere Viren / Trojaner</a:t>
            </a:r>
            <a:endParaRPr lang="en" dirty="0"/>
          </a:p>
          <a:p>
            <a:pPr marL="457200" lvl="0" indent="-368300" rtl="0">
              <a:buClr>
                <a:schemeClr val="dk1"/>
              </a:buClr>
              <a:buSzPct val="100000"/>
              <a:buFont typeface="Arial"/>
              <a:buChar char="➔"/>
            </a:pPr>
            <a:r>
              <a:rPr lang="en" dirty="0" smtClean="0"/>
              <a:t>Einfacherer Betrug</a:t>
            </a:r>
          </a:p>
          <a:p>
            <a:pPr marL="457200" lvl="0" indent="-368300" rtl="0">
              <a:buClr>
                <a:schemeClr val="dk1"/>
              </a:buClr>
              <a:buSzPct val="100000"/>
              <a:buFont typeface="Arial"/>
              <a:buChar char="➔"/>
            </a:pPr>
            <a:r>
              <a:rPr lang="en" dirty="0" smtClean="0"/>
              <a:t>…</a:t>
            </a:r>
            <a:endParaRPr lang="en" dirty="0"/>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sz="3200"/>
              <a:t>Jugendgefährdende Inhalte</a:t>
            </a:r>
          </a:p>
        </p:txBody>
      </p:sp>
      <p:sp>
        <p:nvSpPr>
          <p:cNvPr id="56" name="Shape 5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0" lvl="0" indent="0" rtl="0">
              <a:lnSpc>
                <a:spcPct val="115000"/>
              </a:lnSpc>
              <a:spcBef>
                <a:spcPts val="500"/>
              </a:spcBef>
              <a:spcAft>
                <a:spcPts val="600"/>
              </a:spcAft>
              <a:buClr>
                <a:schemeClr val="dk1"/>
              </a:buClr>
              <a:buSzPct val="61111"/>
              <a:buFont typeface="Arial"/>
              <a:buNone/>
            </a:pPr>
            <a:r>
              <a:rPr lang="en" sz="1800" dirty="0"/>
              <a:t>«Bei uns in der Primarschule zeigte einer einen Filmclip herum, auf dem man sah, wie eine Frau erschossen wird. Deswegen kam sogar die Polizei in die Schule», erzählt Ana, die seither weiss, dass man sich strafbar macht, wenn man solche Filme speichert. «Dabei kann man da meistens gar nichts dafür», wirft Gabriel ein, «die bekommt man ja einfach so geschickt.» Auch das hat Ana schon erlebt. Im Ferienlager in Fiesch habe die Freundin via Bluetooth ein Aktbild von Heidi Klum aufs Handy bekommen. «Nichts Schlimmes», meint das Mädchen, so etwas komme halt vor, wenn viele Jugendliche am selben Ort seien. </a:t>
            </a:r>
            <a:endParaRPr lang="en" sz="1800" dirty="0" smtClean="0"/>
          </a:p>
          <a:p>
            <a:pPr marL="0" lvl="0" indent="0" rtl="0">
              <a:lnSpc>
                <a:spcPct val="115000"/>
              </a:lnSpc>
              <a:spcBef>
                <a:spcPts val="500"/>
              </a:spcBef>
              <a:spcAft>
                <a:spcPts val="600"/>
              </a:spcAft>
              <a:buClr>
                <a:schemeClr val="dk1"/>
              </a:buClr>
              <a:buSzPct val="61111"/>
              <a:buFont typeface="Arial"/>
              <a:buNone/>
            </a:pPr>
            <a:r>
              <a:rPr lang="en" sz="1000" dirty="0" smtClean="0"/>
              <a:t>(</a:t>
            </a:r>
            <a:r>
              <a:rPr lang="en" sz="1000" dirty="0"/>
              <a:t>TagesAnzeiger, 17.09.2008)</a:t>
            </a:r>
          </a:p>
          <a:p>
            <a:endParaRPr lang="en" sz="1800" dirty="0"/>
          </a:p>
          <a:p>
            <a:endParaRPr lang="en" sz="1800" dirty="0"/>
          </a:p>
          <a:p>
            <a:endParaRPr lang="en" sz="1800" dirty="0"/>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sz="3200" dirty="0"/>
              <a:t>Cyberbullying / Cybermobbing</a:t>
            </a:r>
          </a:p>
        </p:txBody>
      </p:sp>
      <p:sp>
        <p:nvSpPr>
          <p:cNvPr id="62" name="Shape 6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0" indent="0">
              <a:lnSpc>
                <a:spcPct val="115000"/>
              </a:lnSpc>
              <a:buNone/>
            </a:pPr>
            <a:r>
              <a:rPr lang="en" sz="1800" dirty="0"/>
              <a:t> "Warum hassen mich die anderen so?" Diese Frage hat sich Sylvia Hamacher immer wieder gestellt. Eine Antwort hat sie nie bekommen. Anderthalb Jahre lang haben ihre Mitschüler ihr das Leben zur Hölle gemacht. Sie haben sie ignoriert, gehänselt, beleidigt, bedroht, beschimpft, ausgelacht, gedemütigt und gequält. Tag für Tag – in der Schule und im Internet. Die damals 14-Jährige wird depressiv, denkt irgendwann sogar daran, sich das Leben zu nehmen. [...] Bei Sylvia Hamacher fing es aus heiterem Himmel an. Gerade war sie noch eine beliebte Schülerin – im nächsten Moment ignorierten ihre Freundinnen sie, weil sie nicht alle auf ihre Party eingeladen waren. [...] "Egal wo ich hinging, nirgends war ich sicher. Jeder schien zu wissen, was im Netz über mich verbreitet wurde. Es genügte ja, meinen Namen zu googeln", beschreibt Sylvia Hamacher ihre Ohnmacht und Hilflosigkeit. </a:t>
            </a:r>
            <a:endParaRPr lang="en" sz="1800" dirty="0" smtClean="0"/>
          </a:p>
          <a:p>
            <a:pPr marL="0" indent="0">
              <a:lnSpc>
                <a:spcPct val="115000"/>
              </a:lnSpc>
              <a:buNone/>
            </a:pPr>
            <a:r>
              <a:rPr lang="en" sz="1000" dirty="0" smtClean="0"/>
              <a:t>(</a:t>
            </a:r>
            <a:r>
              <a:rPr lang="en" sz="1000" dirty="0"/>
              <a:t>Badische Zeitung, 27.01.2014)</a:t>
            </a: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Cybermobbing gegen Erwachsene</a:t>
            </a:r>
          </a:p>
        </p:txBody>
      </p:sp>
      <p:sp>
        <p:nvSpPr>
          <p:cNvPr id="68" name="Shape 6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0" lvl="0" indent="0" rtl="0">
              <a:lnSpc>
                <a:spcPct val="115000"/>
              </a:lnSpc>
              <a:spcBef>
                <a:spcPts val="500"/>
              </a:spcBef>
              <a:spcAft>
                <a:spcPts val="600"/>
              </a:spcAft>
              <a:buNone/>
            </a:pPr>
            <a:r>
              <a:rPr lang="en" sz="1800" dirty="0"/>
              <a:t>Rudolf Widmer*, Französischlehrer an der Kantonsschule Enge, scheint nicht bei all seinen Schützlingen beliebt zu sein: 31 seiner Schüler haben sich in einer Facebook-Gruppe eingetragen, in der man ihm «pausenlos die Fresse polieren» will. «Wir hassen ihn doch alle», heisst es da etwa, und dass man ihn am liebsten «mit einer Eisenstange vermöbeln» würde. Eine weitere Gruppe mit 22 Mitgliedern richtet sich gegen Physiklehrer Markus Daniel*, der dort unter anderem als «Widerling» bezeichnet wird. [...] Beat Wüthrich, Rektor der Kantonsschule [...], ist empört über die öffentlich einsehbaren Facebook-Gruppen. Er werde Einträge prüfen und die Konsequenzen ziehen, sagte er gegenüber 20 Minuten Online. </a:t>
            </a:r>
            <a:endParaRPr lang="en" sz="1800" dirty="0" smtClean="0"/>
          </a:p>
          <a:p>
            <a:pPr marL="0" lvl="0" indent="0" rtl="0">
              <a:lnSpc>
                <a:spcPct val="115000"/>
              </a:lnSpc>
              <a:spcBef>
                <a:spcPts val="500"/>
              </a:spcBef>
              <a:spcAft>
                <a:spcPts val="600"/>
              </a:spcAft>
              <a:buNone/>
            </a:pPr>
            <a:r>
              <a:rPr lang="en" sz="1000" dirty="0" smtClean="0"/>
              <a:t>(</a:t>
            </a:r>
            <a:r>
              <a:rPr lang="en" sz="1000" dirty="0"/>
              <a:t>20Minuten, 14.11.2008)</a:t>
            </a:r>
          </a:p>
          <a:p>
            <a:endParaRPr lang="en" sz="1800" dirty="0"/>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Abofallen / Klickfallen</a:t>
            </a:r>
          </a:p>
        </p:txBody>
      </p:sp>
      <p:sp>
        <p:nvSpPr>
          <p:cNvPr id="74" name="Shape 7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0" lvl="0" indent="0" rtl="0">
              <a:lnSpc>
                <a:spcPct val="115000"/>
              </a:lnSpc>
              <a:buClr>
                <a:schemeClr val="dk1"/>
              </a:buClr>
              <a:buSzPct val="61111"/>
              <a:buFont typeface="Arial"/>
              <a:buNone/>
            </a:pPr>
            <a:r>
              <a:rPr lang="en" sz="1800" dirty="0"/>
              <a:t>Downloaden, bis der Arzt kommt“, lockt die Web-Seite. Nur ein kleines Formular trennt Markus Hensen* von den begehrten Spielen für seine Playstation. Der 14-Jährige tippt Namen und Adresse ein. Doch beim Geburtsdatum stockt er. Sein Jahrgang 1992 fehlt im Auswahlmenü des Anbieters, es geht erst bei 1988 los. Also klickt er darauf – und ist damit nach der Logik des Online-Portals blitzschnell 18 geworden. Rasch akzeptiert der Realschüler noch die Allgemeinen Geschäftsbedingungen (AGB) – ohne sie zu lesen, wie viele Internet-Nutzer. Den Zugangscode per E-Mail bestätigt Markus noch mit einem weiteren Klick. Jetzt kann’s losgehen! Los ging es tatsächlich, aber nach hinten. Unwissentlich hatte Markus ein Abo abgeschlossen, sieben Euro im Monat, 84 Euro jährlich, mit zwei Jahren Laufzeit und im Voraus zu zahlen. „Der Anbieter drohte mit strafrechtlicher Verfolgung. Und Markus hatte sich ja als volljährig ausgegeben“, erinnert sich seine Mutter. </a:t>
            </a:r>
          </a:p>
          <a:p>
            <a:pPr marL="0" lvl="0" indent="0" rtl="0">
              <a:lnSpc>
                <a:spcPct val="115000"/>
              </a:lnSpc>
              <a:buClr>
                <a:schemeClr val="dk1"/>
              </a:buClr>
              <a:buSzPct val="61111"/>
              <a:buFont typeface="Arial"/>
              <a:buNone/>
            </a:pPr>
            <a:r>
              <a:rPr lang="en" sz="1000" dirty="0" smtClean="0"/>
              <a:t>(</a:t>
            </a:r>
            <a:r>
              <a:rPr lang="en" sz="1000" dirty="0"/>
              <a:t>Focus Online Schule, 15.03.2007)</a:t>
            </a:r>
          </a:p>
          <a:p>
            <a:endParaRPr lang="en" sz="1800" dirty="0"/>
          </a:p>
          <a:p>
            <a:endParaRPr lang="en" sz="1800" dirty="0"/>
          </a:p>
          <a:p>
            <a:endParaRPr lang="en" sz="1800" dirty="0"/>
          </a:p>
          <a:p>
            <a:endParaRPr lang="en" sz="1800" dirty="0"/>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Grooming</a:t>
            </a:r>
          </a:p>
        </p:txBody>
      </p:sp>
      <p:sp>
        <p:nvSpPr>
          <p:cNvPr id="80" name="Shape 8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0" lvl="0" indent="0" rtl="0">
              <a:lnSpc>
                <a:spcPct val="115000"/>
              </a:lnSpc>
              <a:buNone/>
            </a:pPr>
            <a:r>
              <a:rPr lang="en" sz="1800" dirty="0"/>
              <a:t>Sie hießen Lisa, Leonie oder Jessica, waren zehn, mal zwölf oder 14 Jahre alt. Sie alle haben sich auf einen anfangs harmlosen Internet-Chat mit dem wesentlich älteren Studenten Eugen S. eingelassen. Doch aus dem lockeren Geplaudere im Web wurde schnell bitterer Ernst. [...] Er stellte intime Fragen und berichtete über die Größe seines Geschlechtsteils. Dann verlangte er von den Mädchen, ihm per Webcam bei der Selbstbefriedigung zuzuschauen und sich selber nackt zu präsentieren. "Ich mach's mir gerade, magst zuschauen" schrieb er dann zum Beispiel.  [...] Er fing an zu drohen und nutzte dabei die Möglichkeiten des Web 2.0 aus. Schließlich hatte er in allen Fällen bereits Details wie Namen oder Wohnort der Opfer herausbekommen. […] Auch drohte er, er würde die Fotos ausdrucken und an den Schulen der Mädchen verteilen. Nutzte das alles nichts, stieß er sogar Morddrohungen gegen die Eltern der Kinder aus. </a:t>
            </a:r>
            <a:endParaRPr lang="en" sz="1800" dirty="0" smtClean="0"/>
          </a:p>
          <a:p>
            <a:pPr marL="0" lvl="0" indent="0" rtl="0">
              <a:lnSpc>
                <a:spcPct val="115000"/>
              </a:lnSpc>
              <a:buNone/>
            </a:pPr>
            <a:r>
              <a:rPr lang="en" sz="1000" dirty="0" smtClean="0"/>
              <a:t>(</a:t>
            </a:r>
            <a:r>
              <a:rPr lang="en" sz="1000" dirty="0"/>
              <a:t>Stern, 10.04.2013) </a:t>
            </a: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a:t>S</a:t>
            </a:r>
            <a:r>
              <a:rPr lang="en" dirty="0" smtClean="0"/>
              <a:t>ucht</a:t>
            </a:r>
            <a:endParaRPr lang="en" dirty="0"/>
          </a:p>
        </p:txBody>
      </p:sp>
      <p:sp>
        <p:nvSpPr>
          <p:cNvPr id="86" name="Shape 8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0" lvl="0" indent="0" rtl="0">
              <a:lnSpc>
                <a:spcPct val="115000"/>
              </a:lnSpc>
              <a:buClr>
                <a:schemeClr val="dk1"/>
              </a:buClr>
              <a:buSzPct val="61111"/>
              <a:buFont typeface="Arial"/>
              <a:buNone/>
            </a:pPr>
            <a:r>
              <a:rPr lang="en" sz="1800" dirty="0"/>
              <a:t>Mit zehn Jahren hat Felix seinen ersten Computer zusammengebaut.[...]Sein Berufswunsch: Er will IT-Fachinformatiker werden.[...]Bloß: Das Berufsschuljahr startete ohne ihn. Berufsschule – das ist „Real Life“ (RL), wie Felix sagt.[...]Und für diese reale Welt blieb einfach keine Zeit in seinem Leben. Denn parallel zu seiner IT-Begeisterung begann er mit zwölf Jahren mit Computerspielen. „Minecraft“ lud er sich damals auf seinen selbst gebauten Rechner. „Da hat mich der Hype gepackt.“ Es war ohnehin eine schwierige Zeit für den Jungen. Sein Vater war gestorben, als er elf Jahre alt war. Da sei der Computer für ihn auch eine „Fluchtwelt“ gewesen, sagt Felix. [...] Später waren es Strategie-Spiele wie „Age of Empires“ oder Ego-Shooter-Spiele wie „Call of Duty“, die den Jugendlichen in ihren Bann zogen. Täglich saß er mehrere Stunden am Computer und spielte – ohne wahrzunehmen, wie die Zeit verging. Plötzlich war es 4 Uhr morgens. Kurz vor Wecker. Seit Beginn des Schuljahrs ist Felix vom Unterricht befreit. Ein Arzt hat ihm „Schulunfähigkeit“ attestiert – und ihm Therapie nahegelegt. </a:t>
            </a:r>
            <a:r>
              <a:rPr lang="en" sz="1000" dirty="0"/>
              <a:t>(Schwäbisches Tagblatt, 02.01.2014)</a:t>
            </a:r>
          </a:p>
          <a:p>
            <a:endParaRPr lang="en" sz="1800" dirty="0"/>
          </a:p>
          <a:p>
            <a:endParaRPr lang="en" sz="1800" dirty="0"/>
          </a:p>
        </p:txBody>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Gängige Missverständnisse</a:t>
            </a:r>
            <a:endParaRPr lang="en" dirty="0"/>
          </a:p>
        </p:txBody>
      </p:sp>
      <p:sp>
        <p:nvSpPr>
          <p:cNvPr id="175" name="Shape 17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a:buSzPct val="166666"/>
              <a:buFont typeface="Arial"/>
              <a:buChar char="•"/>
            </a:pPr>
            <a:r>
              <a:rPr lang="en" dirty="0" smtClean="0"/>
              <a:t>Das Internet ist nicht real </a:t>
            </a:r>
            <a:r>
              <a:rPr lang="en" sz="1200" dirty="0" smtClean="0"/>
              <a:t>(die  Kontakte und Konsequenzen sind real)</a:t>
            </a:r>
            <a:endParaRPr lang="en" sz="1200" dirty="0"/>
          </a:p>
          <a:p>
            <a:pPr marL="457200" indent="-368300">
              <a:buSzPct val="166666"/>
              <a:buFont typeface="Arial"/>
              <a:buChar char="•"/>
            </a:pPr>
            <a:r>
              <a:rPr lang="en" dirty="0"/>
              <a:t>Das Internet ist anonym </a:t>
            </a:r>
            <a:r>
              <a:rPr lang="en" sz="1200" dirty="0"/>
              <a:t>(alles wird aufgezeichnet und kann als Beweis gelten)</a:t>
            </a:r>
          </a:p>
          <a:p>
            <a:pPr marL="457200" lvl="0" indent="-368300" rtl="0">
              <a:buClr>
                <a:schemeClr val="dk1"/>
              </a:buClr>
              <a:buSzPct val="166666"/>
              <a:buFont typeface="Arial"/>
              <a:buChar char="•"/>
            </a:pPr>
            <a:r>
              <a:rPr lang="en" dirty="0" smtClean="0"/>
              <a:t>Das Internet ist frei </a:t>
            </a:r>
            <a:r>
              <a:rPr lang="en" sz="1200" dirty="0" smtClean="0"/>
              <a:t>(es ist durchzogen von kommerziellen und anderen Interessen)</a:t>
            </a:r>
            <a:endParaRPr lang="en" sz="1200" dirty="0"/>
          </a:p>
          <a:p>
            <a:pPr marL="457200" lvl="0" indent="-368300">
              <a:buSzPct val="166666"/>
              <a:buFont typeface="Arial"/>
              <a:buChar char="•"/>
            </a:pPr>
            <a:r>
              <a:rPr lang="en" dirty="0" smtClean="0"/>
              <a:t>Das </a:t>
            </a:r>
            <a:r>
              <a:rPr lang="en" dirty="0"/>
              <a:t>Internet </a:t>
            </a:r>
            <a:r>
              <a:rPr lang="en" dirty="0" smtClean="0"/>
              <a:t>ist flüchtig </a:t>
            </a:r>
            <a:r>
              <a:rPr lang="en" sz="1200" dirty="0" smtClean="0"/>
              <a:t>(was </a:t>
            </a:r>
            <a:r>
              <a:rPr lang="en" sz="1200" dirty="0"/>
              <a:t>einmal online ist bleibt immer online)</a:t>
            </a:r>
          </a:p>
          <a:p>
            <a:pPr marL="457200" indent="-368300">
              <a:buSzPct val="166666"/>
              <a:buFont typeface="Arial"/>
              <a:buChar char="•"/>
            </a:pPr>
            <a:r>
              <a:rPr lang="de-CH" dirty="0" smtClean="0"/>
              <a:t>Im Internet geschieht schon nichts</a:t>
            </a:r>
            <a:r>
              <a:rPr lang="en" dirty="0" smtClean="0"/>
              <a:t> </a:t>
            </a:r>
            <a:r>
              <a:rPr lang="en" sz="1200" dirty="0"/>
              <a:t>(das meiste </a:t>
            </a:r>
            <a:r>
              <a:rPr lang="en" sz="1200" dirty="0" smtClean="0"/>
              <a:t>bleibt unsichtbar</a:t>
            </a:r>
            <a:r>
              <a:rPr lang="en" sz="1200" dirty="0"/>
              <a:t>)</a:t>
            </a:r>
          </a:p>
          <a:p>
            <a:pPr marL="457200" lvl="0" indent="-368300" rtl="0">
              <a:buClr>
                <a:schemeClr val="dk1"/>
              </a:buClr>
              <a:buSzPct val="166666"/>
              <a:buFont typeface="Arial"/>
              <a:buChar char="•"/>
            </a:pPr>
            <a:endParaRPr lang="en" sz="1200" dirty="0"/>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Shape 174"/>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Videobeispiele</a:t>
            </a:r>
            <a:endParaRPr lang="en" dirty="0"/>
          </a:p>
        </p:txBody>
      </p:sp>
      <p:sp>
        <p:nvSpPr>
          <p:cNvPr id="175" name="Shape 17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indent="-368300">
              <a:buSzPct val="166666"/>
              <a:buFont typeface="Arial"/>
              <a:buChar char="•"/>
            </a:pPr>
            <a:r>
              <a:rPr lang="de-CH" dirty="0"/>
              <a:t>Die Rolle der Eltern </a:t>
            </a:r>
            <a:r>
              <a:rPr lang="de-CH" sz="1200" dirty="0" smtClean="0">
                <a:hlinkClick r:id="rId3"/>
              </a:rPr>
              <a:t>www.youtube.com/watch?v=tixkem59YZs</a:t>
            </a:r>
            <a:r>
              <a:rPr lang="de-CH" sz="1200" dirty="0" smtClean="0"/>
              <a:t> </a:t>
            </a:r>
          </a:p>
          <a:p>
            <a:pPr marL="457200" indent="-368300">
              <a:buSzPct val="166666"/>
              <a:buFont typeface="Arial"/>
              <a:buChar char="•"/>
            </a:pPr>
            <a:r>
              <a:rPr lang="de-CH" smtClean="0"/>
              <a:t>Raubkopieren </a:t>
            </a:r>
            <a:r>
              <a:rPr lang="de-CH" sz="1200" dirty="0" smtClean="0">
                <a:hlinkClick r:id="rId4"/>
              </a:rPr>
              <a:t>www.youtube.com/watch?v=xdko3MX8MJI</a:t>
            </a:r>
            <a:r>
              <a:rPr lang="de-CH" sz="1200" dirty="0" smtClean="0"/>
              <a:t>   </a:t>
            </a:r>
            <a:endParaRPr lang="de-CH" sz="1200" dirty="0"/>
          </a:p>
          <a:p>
            <a:pPr marL="457200" indent="-368300">
              <a:buSzPct val="166666"/>
              <a:buFont typeface="Arial"/>
              <a:buChar char="•"/>
            </a:pPr>
            <a:r>
              <a:rPr lang="de-CH" dirty="0"/>
              <a:t>Das Internet vergisst nichts </a:t>
            </a:r>
            <a:r>
              <a:rPr lang="de-CH" sz="1200" dirty="0" smtClean="0">
                <a:hlinkClick r:id="rId5"/>
              </a:rPr>
              <a:t>www.youtube.com/watch?v=QZr57hyYf7o</a:t>
            </a:r>
            <a:r>
              <a:rPr lang="de-CH" sz="1200" dirty="0" smtClean="0"/>
              <a:t>  </a:t>
            </a:r>
            <a:endParaRPr lang="de-CH" sz="1200" dirty="0"/>
          </a:p>
          <a:p>
            <a:pPr marL="457200" indent="-368300">
              <a:buSzPct val="166666"/>
              <a:buFont typeface="Arial"/>
              <a:buChar char="•"/>
            </a:pPr>
            <a:r>
              <a:rPr lang="de-CH" dirty="0"/>
              <a:t>Cybermobbing </a:t>
            </a:r>
            <a:r>
              <a:rPr lang="de-CH" sz="1200" dirty="0" smtClean="0">
                <a:hlinkClick r:id="rId6"/>
              </a:rPr>
              <a:t>www.youtube.com/watch?v=eSWKl3GLSkA</a:t>
            </a:r>
            <a:r>
              <a:rPr lang="de-CH" sz="1200" dirty="0" smtClean="0"/>
              <a:t>  </a:t>
            </a:r>
            <a:endParaRPr lang="de-CH" sz="1200" dirty="0"/>
          </a:p>
          <a:p>
            <a:pPr marL="457200" indent="-368300">
              <a:buSzPct val="166666"/>
              <a:buFont typeface="Arial"/>
              <a:buChar char="•"/>
            </a:pPr>
            <a:r>
              <a:rPr lang="de-CH" dirty="0"/>
              <a:t>Cybermobbing </a:t>
            </a:r>
            <a:r>
              <a:rPr lang="de-CH" sz="1200" dirty="0" smtClean="0">
                <a:hlinkClick r:id="rId7"/>
              </a:rPr>
              <a:t>www.youtube.com/watch?v=RXxnPzrmE70</a:t>
            </a:r>
            <a:r>
              <a:rPr lang="de-CH" sz="1200" dirty="0" smtClean="0"/>
              <a:t>  </a:t>
            </a:r>
            <a:endParaRPr lang="de-CH" sz="1200" dirty="0"/>
          </a:p>
          <a:p>
            <a:pPr marL="457200" indent="-368300">
              <a:buSzPct val="166666"/>
              <a:buFont typeface="Arial"/>
              <a:buChar char="•"/>
            </a:pPr>
            <a:r>
              <a:rPr lang="de-CH" dirty="0"/>
              <a:t>Virtuelle Welt </a:t>
            </a:r>
            <a:r>
              <a:rPr lang="de-CH" sz="1200" dirty="0" smtClean="0">
                <a:hlinkClick r:id="rId8"/>
              </a:rPr>
              <a:t>www.youtube.com/watch?v=mztJnVXKP5U</a:t>
            </a:r>
            <a:r>
              <a:rPr lang="de-CH" sz="1200" dirty="0" smtClean="0"/>
              <a:t>  </a:t>
            </a:r>
            <a:endParaRPr lang="en" sz="1200" dirty="0"/>
          </a:p>
          <a:p>
            <a:pPr marL="457200" indent="-368300">
              <a:buSzPct val="166666"/>
              <a:buFont typeface="Arial"/>
              <a:buChar char="•"/>
            </a:pPr>
            <a:r>
              <a:rPr lang="de-CH" dirty="0"/>
              <a:t>Medienrevolution </a:t>
            </a:r>
            <a:r>
              <a:rPr lang="de-CH" sz="1200" dirty="0">
                <a:hlinkClick r:id="rId9"/>
              </a:rPr>
              <a:t>www.youtube.com/watch?v=riHgitohG9c</a:t>
            </a:r>
            <a:r>
              <a:rPr lang="de-CH" sz="1200" dirty="0"/>
              <a:t>  </a:t>
            </a:r>
          </a:p>
          <a:p>
            <a:pPr marL="457200" indent="-368300">
              <a:buSzPct val="166666"/>
              <a:buFont typeface="Arial"/>
              <a:buChar char="•"/>
            </a:pPr>
            <a:r>
              <a:rPr lang="de-CH" dirty="0" smtClean="0"/>
              <a:t>Geschichten von Jugendlichen </a:t>
            </a:r>
            <a:r>
              <a:rPr lang="de-CH" sz="1200" dirty="0" smtClean="0">
                <a:hlinkClick r:id="rId10"/>
              </a:rPr>
              <a:t>www.virtualstories.ch</a:t>
            </a:r>
            <a:r>
              <a:rPr lang="de-CH" sz="1200" dirty="0" smtClean="0"/>
              <a:t>  </a:t>
            </a:r>
          </a:p>
        </p:txBody>
      </p:sp>
    </p:spTree>
    <p:extLst>
      <p:ext uri="{BB962C8B-B14F-4D97-AF65-F5344CB8AC3E}">
        <p14:creationId xmlns="" xmlns:p14="http://schemas.microsoft.com/office/powerpoint/2010/main" val="3144972373"/>
      </p:ext>
    </p:extLst>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Was ist Ihre Geschichte?</a:t>
            </a:r>
          </a:p>
        </p:txBody>
      </p:sp>
      <p:sp>
        <p:nvSpPr>
          <p:cNvPr id="92" name="Shape 92"/>
          <p:cNvSpPr txBox="1">
            <a:spLocks noGrp="1"/>
          </p:cNvSpPr>
          <p:nvPr>
            <p:ph type="body" idx="1"/>
          </p:nvPr>
        </p:nvSpPr>
        <p:spPr>
          <a:xfrm>
            <a:off x="457200" y="1600200"/>
            <a:ext cx="83760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a:t>Haben Sie ähnliche Erfahrungen?</a:t>
            </a:r>
          </a:p>
          <a:p>
            <a:pPr marL="457200" lvl="0" indent="-368300" rtl="0">
              <a:buClr>
                <a:schemeClr val="dk1"/>
              </a:buClr>
              <a:buSzPct val="166666"/>
              <a:buFont typeface="Arial"/>
              <a:buChar char="•"/>
            </a:pPr>
            <a:r>
              <a:rPr lang="en" dirty="0"/>
              <a:t>Haben Sie von anderen Geschichten gehört?</a:t>
            </a:r>
          </a:p>
          <a:p>
            <a:pPr marL="457200" lvl="0" indent="-368300" rtl="0">
              <a:buClr>
                <a:schemeClr val="dk1"/>
              </a:buClr>
              <a:buSzPct val="166666"/>
              <a:buFont typeface="Arial"/>
              <a:buChar char="•"/>
            </a:pPr>
            <a:r>
              <a:rPr lang="en" dirty="0"/>
              <a:t>Bitte tauschen Sie sich mit Ihren Sitznachbarn aus (5 Minuten)</a:t>
            </a:r>
          </a:p>
          <a:p>
            <a:endParaRPr lang="en" dirty="0"/>
          </a:p>
          <a:p>
            <a:endParaRPr lang="en" dirty="0"/>
          </a:p>
          <a:p>
            <a:endParaRPr lang="en" dirty="0"/>
          </a:p>
          <a:p>
            <a:endParaRPr lang="en" dirty="0"/>
          </a:p>
          <a:p>
            <a:endParaRPr lang="en" dirty="0"/>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lvl="0"/>
            <a:r>
              <a:rPr lang="de-CH" dirty="0"/>
              <a:t>Was ist das für ein Foliensatz?</a:t>
            </a:r>
            <a:endParaRPr lang="en" dirty="0"/>
          </a:p>
        </p:txBody>
      </p:sp>
      <p:sp>
        <p:nvSpPr>
          <p:cNvPr id="30" name="Shape 3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a:buSzPct val="166666"/>
              <a:buFont typeface="Arial"/>
              <a:buChar char="•"/>
            </a:pPr>
            <a:r>
              <a:rPr lang="de-CH" dirty="0"/>
              <a:t>Diese Folien sind </a:t>
            </a:r>
            <a:r>
              <a:rPr lang="de-CH" dirty="0" err="1" smtClean="0"/>
              <a:t>public</a:t>
            </a:r>
            <a:r>
              <a:rPr lang="de-CH" dirty="0" smtClean="0"/>
              <a:t> </a:t>
            </a:r>
            <a:r>
              <a:rPr lang="de-CH" dirty="0" err="1" smtClean="0"/>
              <a:t>domain</a:t>
            </a:r>
            <a:r>
              <a:rPr lang="de-CH" dirty="0" smtClean="0"/>
              <a:t>, </a:t>
            </a:r>
            <a:r>
              <a:rPr lang="de-CH" dirty="0"/>
              <a:t>d.h. sie…</a:t>
            </a:r>
          </a:p>
          <a:p>
            <a:pPr marL="457200" lvl="0" indent="-368300">
              <a:buSzPct val="166666"/>
              <a:buFont typeface="Arial"/>
              <a:buChar char="•"/>
            </a:pPr>
            <a:r>
              <a:rPr lang="de-CH" dirty="0"/>
              <a:t>dürfen frei verwendet werden, auch kommerziell</a:t>
            </a:r>
          </a:p>
          <a:p>
            <a:pPr marL="457200" lvl="0" indent="-368300">
              <a:buSzPct val="166666"/>
              <a:buFont typeface="Arial"/>
              <a:buChar char="•"/>
            </a:pPr>
            <a:r>
              <a:rPr lang="de-CH" dirty="0"/>
              <a:t>dürfen modifiziert werden</a:t>
            </a:r>
          </a:p>
          <a:p>
            <a:pPr marL="457200" lvl="0" indent="-368300">
              <a:buSzPct val="166666"/>
              <a:buFont typeface="Arial"/>
              <a:buChar char="•"/>
            </a:pPr>
            <a:r>
              <a:rPr lang="de-CH" dirty="0"/>
              <a:t>bedürfen </a:t>
            </a:r>
            <a:r>
              <a:rPr lang="de-CH" dirty="0" smtClean="0"/>
              <a:t>keiner Zitation</a:t>
            </a:r>
            <a:endParaRPr lang="de-CH" dirty="0"/>
          </a:p>
          <a:p>
            <a:pPr marL="457200" lvl="0" indent="-368300">
              <a:buSzPct val="166666"/>
              <a:buFont typeface="Arial"/>
              <a:buChar char="•"/>
            </a:pPr>
            <a:r>
              <a:rPr lang="de-CH" dirty="0"/>
              <a:t>Sie entstanden im Rahmen von </a:t>
            </a:r>
            <a:r>
              <a:rPr lang="de-CH" dirty="0" smtClean="0">
                <a:hlinkClick r:id="rId3"/>
              </a:rPr>
              <a:t>www.jugendundmedien.ch</a:t>
            </a:r>
            <a:r>
              <a:rPr lang="de-CH" dirty="0" smtClean="0"/>
              <a:t> </a:t>
            </a:r>
            <a:endParaRPr lang="de-CH" dirty="0"/>
          </a:p>
          <a:p>
            <a:pPr marL="457200" lvl="0" indent="-368300">
              <a:buSzPct val="166666"/>
              <a:buFont typeface="Arial"/>
              <a:buChar char="•"/>
            </a:pPr>
            <a:r>
              <a:rPr lang="de-CH" dirty="0"/>
              <a:t>in Autorenschaft von Dominik Petko </a:t>
            </a:r>
            <a:r>
              <a:rPr lang="de-CH" dirty="0" smtClean="0">
                <a:hlinkClick r:id="rId4"/>
              </a:rPr>
              <a:t>www.phsz.ch</a:t>
            </a:r>
            <a:r>
              <a:rPr lang="de-CH" dirty="0" smtClean="0"/>
              <a:t>  </a:t>
            </a:r>
            <a:endParaRPr lang="de-CH" dirty="0"/>
          </a:p>
          <a:p>
            <a:pPr marL="457200" lvl="0" indent="-368300">
              <a:buSzPct val="166666"/>
              <a:buFont typeface="Arial"/>
              <a:buChar char="•"/>
            </a:pPr>
            <a:r>
              <a:rPr lang="de-CH" dirty="0"/>
              <a:t>und Bernard Baumberger </a:t>
            </a:r>
            <a:r>
              <a:rPr lang="de-CH" dirty="0" smtClean="0">
                <a:hlinkClick r:id="rId5"/>
              </a:rPr>
              <a:t>www.hepl.ch</a:t>
            </a:r>
            <a:r>
              <a:rPr lang="de-CH" dirty="0" smtClean="0"/>
              <a:t>  </a:t>
            </a:r>
            <a:endParaRPr lang="de-CH" dirty="0"/>
          </a:p>
          <a:p>
            <a:pPr marL="457200" lvl="0" indent="-368300">
              <a:buSzPct val="166666"/>
              <a:buFont typeface="Arial"/>
              <a:buChar char="•"/>
            </a:pPr>
            <a:r>
              <a:rPr lang="de-CH" dirty="0"/>
              <a:t>unter Mitarbeit </a:t>
            </a:r>
            <a:r>
              <a:rPr lang="de-CH" dirty="0" smtClean="0"/>
              <a:t>weiterer </a:t>
            </a:r>
            <a:r>
              <a:rPr lang="de-CH" dirty="0"/>
              <a:t>Institutionen</a:t>
            </a:r>
          </a:p>
          <a:p>
            <a:endParaRPr lang="en" dirty="0"/>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a:t>Wie </a:t>
            </a:r>
            <a:r>
              <a:rPr lang="en" dirty="0" smtClean="0"/>
              <a:t>können Kinder betroffen </a:t>
            </a:r>
            <a:r>
              <a:rPr lang="en" dirty="0"/>
              <a:t>sein?</a:t>
            </a:r>
          </a:p>
        </p:txBody>
      </p:sp>
      <p:sp>
        <p:nvSpPr>
          <p:cNvPr id="98" name="Shape 98"/>
          <p:cNvSpPr txBox="1">
            <a:spLocks noGrp="1"/>
          </p:cNvSpPr>
          <p:nvPr>
            <p:ph type="body" idx="1"/>
          </p:nvPr>
        </p:nvSpPr>
        <p:spPr>
          <a:xfrm>
            <a:off x="457200" y="1600200"/>
            <a:ext cx="8486999"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a:t>Z</a:t>
            </a:r>
            <a:r>
              <a:rPr lang="en" dirty="0" smtClean="0"/>
              <a:t>ufällig </a:t>
            </a:r>
            <a:r>
              <a:rPr lang="en" dirty="0"/>
              <a:t>und unbeabsichtigt (Opfer)</a:t>
            </a:r>
          </a:p>
          <a:p>
            <a:pPr marL="457200" lvl="0" indent="-368300" rtl="0">
              <a:buClr>
                <a:schemeClr val="dk1"/>
              </a:buClr>
              <a:buSzPct val="166666"/>
              <a:buFont typeface="Arial"/>
              <a:buChar char="•"/>
            </a:pPr>
            <a:r>
              <a:rPr lang="en" dirty="0"/>
              <a:t>Risiken </a:t>
            </a:r>
            <a:r>
              <a:rPr lang="en" dirty="0" smtClean="0"/>
              <a:t>ignorieren, sich </a:t>
            </a:r>
            <a:r>
              <a:rPr lang="en" dirty="0"/>
              <a:t>zum Ziel machen (Mitverantwortung)</a:t>
            </a:r>
          </a:p>
          <a:p>
            <a:pPr marL="457200" lvl="0" indent="-368300" rtl="0">
              <a:buClr>
                <a:schemeClr val="dk1"/>
              </a:buClr>
              <a:buSzPct val="166666"/>
              <a:buFont typeface="Arial"/>
              <a:buChar char="•"/>
            </a:pPr>
            <a:r>
              <a:rPr lang="en" dirty="0"/>
              <a:t>Risiken </a:t>
            </a:r>
            <a:r>
              <a:rPr lang="en" dirty="0" smtClean="0"/>
              <a:t>ausnutzen und </a:t>
            </a:r>
            <a:r>
              <a:rPr lang="en" dirty="0"/>
              <a:t>andere angreifen (Täter</a:t>
            </a:r>
            <a:r>
              <a:rPr lang="en" dirty="0" smtClean="0"/>
              <a:t>)</a:t>
            </a:r>
          </a:p>
          <a:p>
            <a:pPr marL="457200" lvl="0" indent="-368300" rtl="0">
              <a:buClr>
                <a:schemeClr val="dk1"/>
              </a:buClr>
              <a:buSzPct val="166666"/>
              <a:buFont typeface="Arial"/>
              <a:buChar char="•"/>
            </a:pPr>
            <a:r>
              <a:rPr lang="en" dirty="0" smtClean="0"/>
              <a:t>Probleme passiv miterleben (Zuschauer / Beobachter)</a:t>
            </a:r>
            <a:endParaRPr lang="en" dirty="0"/>
          </a:p>
        </p:txBody>
      </p:sp>
    </p:spTree>
  </p:cSld>
  <p:clrMapOvr>
    <a:masterClrMapping/>
  </p:clrMapOvr>
  <p:transition spd="slow">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prstGeom prst="rect">
            <a:avLst/>
          </a:prstGeom>
        </p:spPr>
        <p:txBody>
          <a:bodyPr lIns="91425" tIns="91425" rIns="91425" bIns="91425" anchor="b" anchorCtr="0">
            <a:noAutofit/>
          </a:bodyPr>
          <a:lstStyle/>
          <a:p>
            <a:pPr>
              <a:buNone/>
            </a:pPr>
            <a:r>
              <a:rPr lang="en" dirty="0"/>
              <a:t>% </a:t>
            </a:r>
            <a:r>
              <a:rPr lang="en" dirty="0" smtClean="0"/>
              <a:t>der Kinder (6-13)</a:t>
            </a:r>
            <a:endParaRPr lang="en" dirty="0"/>
          </a:p>
        </p:txBody>
      </p:sp>
      <p:sp>
        <p:nvSpPr>
          <p:cNvPr id="110" name="Shape 110"/>
          <p:cNvSpPr txBox="1">
            <a:spLocks noGrp="1"/>
          </p:cNvSpPr>
          <p:nvPr>
            <p:ph type="body" idx="1"/>
          </p:nvPr>
        </p:nvSpPr>
        <p:spPr>
          <a:xfrm>
            <a:off x="457200" y="1600200"/>
            <a:ext cx="8686800" cy="4967700"/>
          </a:xfrm>
          <a:prstGeom prst="rect">
            <a:avLst/>
          </a:prstGeom>
        </p:spPr>
        <p:txBody>
          <a:bodyPr lIns="91425" tIns="91425" rIns="91425" bIns="91425" anchor="t" anchorCtr="0">
            <a:noAutofit/>
          </a:bodyPr>
          <a:lstStyle/>
          <a:p>
            <a:pPr marL="442913" indent="-342900">
              <a:buSzPct val="167000"/>
              <a:buFont typeface="Arial" panose="020B0604020202020204" pitchFamily="34" charset="0"/>
              <a:buChar char="•"/>
            </a:pPr>
            <a:r>
              <a:rPr lang="en" sz="2200" dirty="0">
                <a:solidFill>
                  <a:schemeClr val="tx1"/>
                </a:solidFill>
              </a:rPr>
              <a:t>44% spielen </a:t>
            </a:r>
            <a:r>
              <a:rPr lang="en" sz="2200" dirty="0" smtClean="0">
                <a:solidFill>
                  <a:schemeClr val="tx1"/>
                </a:solidFill>
              </a:rPr>
              <a:t>altersunangemesse </a:t>
            </a:r>
            <a:r>
              <a:rPr lang="en" sz="2200" dirty="0">
                <a:solidFill>
                  <a:schemeClr val="tx1"/>
                </a:solidFill>
              </a:rPr>
              <a:t>Videogames </a:t>
            </a:r>
            <a:r>
              <a:rPr lang="de-CH" sz="1200" dirty="0">
                <a:solidFill>
                  <a:schemeClr val="tx1"/>
                </a:solidFill>
              </a:rPr>
              <a:t>(KIM, 2012)</a:t>
            </a:r>
            <a:endParaRPr lang="en" sz="1200" dirty="0">
              <a:solidFill>
                <a:schemeClr val="tx1"/>
              </a:solidFill>
            </a:endParaRPr>
          </a:p>
          <a:p>
            <a:pPr marL="442913" indent="-342900">
              <a:buSzPct val="167000"/>
              <a:buFont typeface="Arial" panose="020B0604020202020204" pitchFamily="34" charset="0"/>
              <a:buChar char="•"/>
            </a:pPr>
            <a:r>
              <a:rPr lang="en" sz="2200" dirty="0" smtClean="0">
                <a:solidFill>
                  <a:schemeClr val="tx1"/>
                </a:solidFill>
              </a:rPr>
              <a:t>23% schauen für Kinder ungeeignete Fersehsendungen </a:t>
            </a:r>
            <a:r>
              <a:rPr lang="en" sz="1200" dirty="0" smtClean="0">
                <a:solidFill>
                  <a:schemeClr val="tx1"/>
                </a:solidFill>
              </a:rPr>
              <a:t>(KIM, 2012)</a:t>
            </a:r>
          </a:p>
          <a:p>
            <a:pPr marL="442913" indent="-342900">
              <a:buSzPct val="167000"/>
              <a:buFont typeface="Arial" panose="020B0604020202020204" pitchFamily="34" charset="0"/>
              <a:buChar char="•"/>
            </a:pPr>
            <a:r>
              <a:rPr lang="en" sz="2200" dirty="0" smtClean="0">
                <a:solidFill>
                  <a:schemeClr val="tx1"/>
                </a:solidFill>
              </a:rPr>
              <a:t>17% haben Erfahrungen mit jugendgef. Internetinhalten </a:t>
            </a:r>
            <a:r>
              <a:rPr lang="en" sz="1200" dirty="0">
                <a:solidFill>
                  <a:schemeClr val="tx1"/>
                </a:solidFill>
              </a:rPr>
              <a:t>(KIM, </a:t>
            </a:r>
            <a:r>
              <a:rPr lang="en" sz="1200" dirty="0" smtClean="0">
                <a:solidFill>
                  <a:schemeClr val="tx1"/>
                </a:solidFill>
              </a:rPr>
              <a:t>2012)</a:t>
            </a:r>
          </a:p>
          <a:p>
            <a:pPr marL="442913" indent="-342900">
              <a:buSzPct val="167000"/>
              <a:buFont typeface="Arial" panose="020B0604020202020204" pitchFamily="34" charset="0"/>
              <a:buChar char="•"/>
            </a:pPr>
            <a:r>
              <a:rPr lang="en" sz="2200" dirty="0" smtClean="0">
                <a:solidFill>
                  <a:schemeClr val="tx1"/>
                </a:solidFill>
              </a:rPr>
              <a:t>10% wurden online schon </a:t>
            </a:r>
            <a:r>
              <a:rPr lang="de-CH" sz="2200" dirty="0" smtClean="0">
                <a:solidFill>
                  <a:schemeClr val="tx1"/>
                </a:solidFill>
              </a:rPr>
              <a:t>belästigt </a:t>
            </a:r>
            <a:r>
              <a:rPr lang="de-CH" sz="1200" dirty="0">
                <a:solidFill>
                  <a:schemeClr val="tx1"/>
                </a:solidFill>
              </a:rPr>
              <a:t>(KIM, 2012)</a:t>
            </a:r>
            <a:endParaRPr lang="en" sz="1200" dirty="0" smtClean="0">
              <a:solidFill>
                <a:schemeClr val="tx1"/>
              </a:solidFill>
            </a:endParaRPr>
          </a:p>
          <a:p>
            <a:pPr marL="533400" indent="-342900">
              <a:buFont typeface="Arial" panose="020B0604020202020204" pitchFamily="34" charset="0"/>
              <a:buChar char="•"/>
            </a:pPr>
            <a:endParaRPr lang="en" dirty="0"/>
          </a:p>
        </p:txBody>
      </p:sp>
    </p:spTree>
    <p:extLst>
      <p:ext uri="{BB962C8B-B14F-4D97-AF65-F5344CB8AC3E}">
        <p14:creationId xmlns="" xmlns:p14="http://schemas.microsoft.com/office/powerpoint/2010/main" val="3339741626"/>
      </p:ext>
    </p:extLst>
  </p:cSld>
  <p:clrMapOvr>
    <a:masterClrMapping/>
  </p:clrMapOvr>
  <p:transition spd="slow">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a:t>% </a:t>
            </a:r>
            <a:r>
              <a:rPr lang="en" dirty="0" smtClean="0"/>
              <a:t>der Jugendlichen</a:t>
            </a:r>
            <a:endParaRPr lang="en" dirty="0"/>
          </a:p>
        </p:txBody>
      </p:sp>
      <p:sp>
        <p:nvSpPr>
          <p:cNvPr id="104" name="Shape 104"/>
          <p:cNvSpPr txBox="1">
            <a:spLocks noGrp="1"/>
          </p:cNvSpPr>
          <p:nvPr>
            <p:ph type="body" idx="1"/>
          </p:nvPr>
        </p:nvSpPr>
        <p:spPr>
          <a:xfrm>
            <a:off x="457200" y="1600200"/>
            <a:ext cx="10091464" cy="4967700"/>
          </a:xfrm>
          <a:prstGeom prst="rect">
            <a:avLst/>
          </a:prstGeom>
        </p:spPr>
        <p:txBody>
          <a:bodyPr lIns="91425" tIns="91425" rIns="91425" bIns="91425" anchor="t" anchorCtr="0">
            <a:noAutofit/>
          </a:bodyPr>
          <a:lstStyle/>
          <a:p>
            <a:pPr marL="457200" lvl="0" indent="-381000" rtl="0">
              <a:buClr>
                <a:schemeClr val="dk1"/>
              </a:buClr>
              <a:buSzPct val="166666"/>
              <a:buFont typeface="Arial"/>
              <a:buChar char="•"/>
            </a:pPr>
            <a:r>
              <a:rPr lang="en" dirty="0">
                <a:solidFill>
                  <a:schemeClr val="tx1"/>
                </a:solidFill>
              </a:rPr>
              <a:t>32% kennen </a:t>
            </a:r>
            <a:r>
              <a:rPr lang="en" dirty="0" smtClean="0">
                <a:solidFill>
                  <a:schemeClr val="tx1"/>
                </a:solidFill>
              </a:rPr>
              <a:t>jemanden, der online </a:t>
            </a:r>
            <a:r>
              <a:rPr lang="en" dirty="0">
                <a:solidFill>
                  <a:schemeClr val="tx1"/>
                </a:solidFill>
              </a:rPr>
              <a:t>fertig gemacht </a:t>
            </a:r>
            <a:r>
              <a:rPr lang="en" dirty="0" smtClean="0">
                <a:solidFill>
                  <a:schemeClr val="tx1"/>
                </a:solidFill>
              </a:rPr>
              <a:t>wurde </a:t>
            </a:r>
            <a:r>
              <a:rPr lang="en" sz="1200" dirty="0">
                <a:solidFill>
                  <a:schemeClr val="tx1"/>
                </a:solidFill>
              </a:rPr>
              <a:t>(JIM, 2013)</a:t>
            </a:r>
          </a:p>
          <a:p>
            <a:pPr marL="457200" lvl="0" indent="-381000" rtl="0">
              <a:buClr>
                <a:schemeClr val="dk1"/>
              </a:buClr>
              <a:buSzPct val="166666"/>
              <a:buFont typeface="Arial"/>
              <a:buChar char="•"/>
            </a:pPr>
            <a:r>
              <a:rPr lang="en" dirty="0">
                <a:solidFill>
                  <a:schemeClr val="tx1"/>
                </a:solidFill>
              </a:rPr>
              <a:t>5</a:t>
            </a:r>
            <a:r>
              <a:rPr lang="en" dirty="0" smtClean="0">
                <a:solidFill>
                  <a:schemeClr val="tx1"/>
                </a:solidFill>
              </a:rPr>
              <a:t>%-17%  waren schon selbst betroffen </a:t>
            </a:r>
            <a:r>
              <a:rPr lang="en" sz="1200" dirty="0" smtClean="0">
                <a:solidFill>
                  <a:schemeClr val="tx1"/>
                </a:solidFill>
              </a:rPr>
              <a:t>(JIM, 2013; JAMES 2012; EU-K-O,2013)</a:t>
            </a:r>
            <a:endParaRPr lang="en" sz="1200" dirty="0">
              <a:solidFill>
                <a:schemeClr val="tx1"/>
              </a:solidFill>
            </a:endParaRPr>
          </a:p>
          <a:p>
            <a:pPr marL="457200" lvl="0" indent="-381000" rtl="0">
              <a:buClr>
                <a:schemeClr val="dk1"/>
              </a:buClr>
              <a:buSzPct val="166666"/>
              <a:buFont typeface="Arial"/>
              <a:buChar char="•"/>
            </a:pPr>
            <a:r>
              <a:rPr lang="en" dirty="0" smtClean="0">
                <a:solidFill>
                  <a:schemeClr val="tx1"/>
                </a:solidFill>
              </a:rPr>
              <a:t>36% spielen </a:t>
            </a:r>
            <a:r>
              <a:rPr lang="en" dirty="0">
                <a:solidFill>
                  <a:schemeClr val="tx1"/>
                </a:solidFill>
              </a:rPr>
              <a:t>brutale Computergames </a:t>
            </a:r>
            <a:r>
              <a:rPr lang="en" sz="1200" dirty="0" smtClean="0">
                <a:solidFill>
                  <a:schemeClr val="tx1"/>
                </a:solidFill>
              </a:rPr>
              <a:t>(53% m, 11% w, JIM</a:t>
            </a:r>
            <a:r>
              <a:rPr lang="en" sz="1200" dirty="0">
                <a:solidFill>
                  <a:schemeClr val="tx1"/>
                </a:solidFill>
              </a:rPr>
              <a:t>, 2013)</a:t>
            </a:r>
          </a:p>
          <a:p>
            <a:pPr marL="457200" lvl="0" indent="-381000" rtl="0">
              <a:buClr>
                <a:schemeClr val="dk1"/>
              </a:buClr>
              <a:buSzPct val="166666"/>
              <a:buFont typeface="Arial"/>
              <a:buChar char="•"/>
            </a:pPr>
            <a:r>
              <a:rPr lang="en" dirty="0" smtClean="0">
                <a:solidFill>
                  <a:schemeClr val="tx1"/>
                </a:solidFill>
              </a:rPr>
              <a:t>21%  haben </a:t>
            </a:r>
            <a:r>
              <a:rPr lang="de-CH" dirty="0" smtClean="0">
                <a:solidFill>
                  <a:schemeClr val="tx1"/>
                </a:solidFill>
              </a:rPr>
              <a:t>im </a:t>
            </a:r>
            <a:r>
              <a:rPr lang="de-CH" dirty="0">
                <a:solidFill>
                  <a:schemeClr val="tx1"/>
                </a:solidFill>
              </a:rPr>
              <a:t>I</a:t>
            </a:r>
            <a:r>
              <a:rPr lang="de-CH" dirty="0" smtClean="0">
                <a:solidFill>
                  <a:schemeClr val="tx1"/>
                </a:solidFill>
              </a:rPr>
              <a:t>nternet schon </a:t>
            </a:r>
            <a:r>
              <a:rPr lang="en" dirty="0" smtClean="0">
                <a:solidFill>
                  <a:schemeClr val="tx1"/>
                </a:solidFill>
              </a:rPr>
              <a:t>Porno gesehen </a:t>
            </a:r>
            <a:r>
              <a:rPr lang="en" sz="1200" dirty="0" smtClean="0">
                <a:solidFill>
                  <a:schemeClr val="tx1"/>
                </a:solidFill>
              </a:rPr>
              <a:t>(EU-Kids online  CH, 2013)</a:t>
            </a:r>
            <a:r>
              <a:rPr lang="en" dirty="0" smtClean="0">
                <a:solidFill>
                  <a:schemeClr val="tx1"/>
                </a:solidFill>
              </a:rPr>
              <a:t> </a:t>
            </a:r>
          </a:p>
          <a:p>
            <a:pPr marL="457200" indent="-381000">
              <a:buSzPct val="166666"/>
              <a:buFont typeface="Arial"/>
              <a:buChar char="•"/>
            </a:pPr>
            <a:r>
              <a:rPr lang="en" dirty="0" smtClean="0">
                <a:solidFill>
                  <a:schemeClr val="tx1"/>
                </a:solidFill>
              </a:rPr>
              <a:t>20% hatten schon übermässige Mediennutzung </a:t>
            </a:r>
            <a:r>
              <a:rPr lang="en" sz="1200" dirty="0">
                <a:solidFill>
                  <a:schemeClr val="tx1"/>
                </a:solidFill>
              </a:rPr>
              <a:t>(EU-Kids online  CH, </a:t>
            </a:r>
            <a:r>
              <a:rPr lang="en" sz="1200" dirty="0" smtClean="0">
                <a:solidFill>
                  <a:schemeClr val="tx1"/>
                </a:solidFill>
              </a:rPr>
              <a:t>2013)</a:t>
            </a:r>
          </a:p>
          <a:p>
            <a:pPr marL="457200" indent="-381000">
              <a:buSzPct val="166666"/>
              <a:buFont typeface="Arial"/>
              <a:buChar char="•"/>
            </a:pPr>
            <a:r>
              <a:rPr lang="en" dirty="0" smtClean="0">
                <a:solidFill>
                  <a:schemeClr val="tx1"/>
                </a:solidFill>
              </a:rPr>
              <a:t>6</a:t>
            </a:r>
            <a:r>
              <a:rPr lang="en" dirty="0">
                <a:solidFill>
                  <a:schemeClr val="tx1"/>
                </a:solidFill>
              </a:rPr>
              <a:t>% haben eigene erotische Fotos verschickt </a:t>
            </a:r>
            <a:r>
              <a:rPr lang="en" sz="1200" dirty="0">
                <a:solidFill>
                  <a:schemeClr val="tx1"/>
                </a:solidFill>
              </a:rPr>
              <a:t>(JAMES, 2012)</a:t>
            </a:r>
          </a:p>
          <a:p>
            <a:pPr marL="457200" lvl="0" indent="-381000">
              <a:buClr>
                <a:schemeClr val="dk1"/>
              </a:buClr>
              <a:buSzPct val="166666"/>
              <a:buFont typeface="Arial"/>
              <a:buChar char="•"/>
            </a:pPr>
            <a:r>
              <a:rPr lang="en" dirty="0" smtClean="0">
                <a:solidFill>
                  <a:schemeClr val="tx1"/>
                </a:solidFill>
              </a:rPr>
              <a:t>2% hatten negative Treffen mit Onlinebekanntschaften </a:t>
            </a:r>
            <a:r>
              <a:rPr lang="en" sz="1200" dirty="0" smtClean="0">
                <a:solidFill>
                  <a:schemeClr val="tx1"/>
                </a:solidFill>
              </a:rPr>
              <a:t>(EU-K.O.CH,2013)</a:t>
            </a:r>
          </a:p>
        </p:txBody>
      </p:sp>
    </p:spTree>
    <p:extLst>
      <p:ext uri="{BB962C8B-B14F-4D97-AF65-F5344CB8AC3E}">
        <p14:creationId xmlns="" xmlns:p14="http://schemas.microsoft.com/office/powerpoint/2010/main" val="541982743"/>
      </p:ext>
    </p:extLst>
  </p:cSld>
  <p:clrMapOvr>
    <a:masterClrMapping/>
  </p:clrMapOvr>
  <p:transition spd="slow">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Jedes Kind reagiert anders</a:t>
            </a:r>
            <a:endParaRPr lang="en" dirty="0"/>
          </a:p>
        </p:txBody>
      </p:sp>
      <p:sp>
        <p:nvSpPr>
          <p:cNvPr id="116" name="Shape 11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buClr>
                <a:schemeClr val="dk1"/>
              </a:buClr>
              <a:buSzPct val="166666"/>
              <a:buFont typeface="Arial"/>
              <a:buChar char="•"/>
            </a:pPr>
            <a:r>
              <a:rPr lang="en" dirty="0" smtClean="0"/>
              <a:t>Sichtbare / unsichtbare Reaktion</a:t>
            </a:r>
          </a:p>
          <a:p>
            <a:pPr marL="457200" lvl="0" indent="-381000" rtl="0">
              <a:buClr>
                <a:schemeClr val="dk1"/>
              </a:buClr>
              <a:buSzPct val="166666"/>
              <a:buFont typeface="Arial"/>
              <a:buChar char="•"/>
            </a:pPr>
            <a:r>
              <a:rPr lang="en" dirty="0" smtClean="0">
                <a:solidFill>
                  <a:schemeClr val="tx1"/>
                </a:solidFill>
              </a:rPr>
              <a:t>Problemlösen / Problemvermeidung</a:t>
            </a:r>
            <a:endParaRPr lang="en" dirty="0">
              <a:solidFill>
                <a:schemeClr val="tx1"/>
              </a:solidFill>
            </a:endParaRPr>
          </a:p>
          <a:p>
            <a:pPr marL="457200" lvl="0" indent="-381000" rtl="0">
              <a:buClr>
                <a:schemeClr val="dk1"/>
              </a:buClr>
              <a:buSzPct val="166666"/>
              <a:buFont typeface="Arial"/>
              <a:buChar char="•"/>
            </a:pPr>
            <a:r>
              <a:rPr lang="en" dirty="0" smtClean="0">
                <a:solidFill>
                  <a:schemeClr val="tx1"/>
                </a:solidFill>
              </a:rPr>
              <a:t>Emotional / emotionslos</a:t>
            </a:r>
          </a:p>
          <a:p>
            <a:pPr marL="457200" lvl="0" indent="-381000" rtl="0">
              <a:buClr>
                <a:schemeClr val="dk1"/>
              </a:buClr>
              <a:buSzPct val="166666"/>
              <a:buFont typeface="Arial"/>
              <a:buChar char="•"/>
            </a:pPr>
            <a:r>
              <a:rPr lang="en" dirty="0" smtClean="0">
                <a:solidFill>
                  <a:schemeClr val="tx1"/>
                </a:solidFill>
              </a:rPr>
              <a:t>Depressiv </a:t>
            </a:r>
            <a:r>
              <a:rPr lang="en" dirty="0">
                <a:solidFill>
                  <a:schemeClr val="tx1"/>
                </a:solidFill>
              </a:rPr>
              <a:t>/ </a:t>
            </a:r>
            <a:r>
              <a:rPr lang="en" dirty="0" smtClean="0">
                <a:solidFill>
                  <a:schemeClr val="tx1"/>
                </a:solidFill>
              </a:rPr>
              <a:t>aggressiv</a:t>
            </a:r>
          </a:p>
          <a:p>
            <a:pPr marL="457200" lvl="0" indent="-381000" rtl="0">
              <a:buClr>
                <a:schemeClr val="dk1"/>
              </a:buClr>
              <a:buSzPct val="166666"/>
              <a:buFont typeface="Arial"/>
              <a:buChar char="•"/>
            </a:pPr>
            <a:r>
              <a:rPr lang="en" dirty="0" smtClean="0">
                <a:solidFill>
                  <a:schemeClr val="tx1"/>
                </a:solidFill>
              </a:rPr>
              <a:t>Hilfe suchen / Rückzug</a:t>
            </a:r>
            <a:endParaRPr lang="en" dirty="0">
              <a:solidFill>
                <a:schemeClr val="tx1"/>
              </a:solidFill>
            </a:endParaRPr>
          </a:p>
          <a:p>
            <a:pPr marL="457200" lvl="0" indent="-381000" rtl="0">
              <a:buClr>
                <a:schemeClr val="dk1"/>
              </a:buClr>
              <a:buSzPct val="166666"/>
              <a:buFont typeface="Arial"/>
              <a:buChar char="•"/>
            </a:pPr>
            <a:r>
              <a:rPr lang="en" dirty="0" smtClean="0">
                <a:solidFill>
                  <a:schemeClr val="tx1"/>
                </a:solidFill>
              </a:rPr>
              <a:t>Gewichtsverlust / Gewichtszunahme</a:t>
            </a:r>
            <a:endParaRPr lang="en" dirty="0">
              <a:solidFill>
                <a:schemeClr val="tx1"/>
              </a:solidFill>
            </a:endParaRPr>
          </a:p>
          <a:p>
            <a:pPr marL="457200" lvl="0" indent="-381000" rtl="0">
              <a:buClr>
                <a:schemeClr val="dk1"/>
              </a:buClr>
              <a:buSzPct val="166666"/>
              <a:buFont typeface="Arial"/>
              <a:buChar char="•"/>
            </a:pPr>
            <a:r>
              <a:rPr lang="en" dirty="0" smtClean="0">
                <a:solidFill>
                  <a:schemeClr val="tx1"/>
                </a:solidFill>
              </a:rPr>
              <a:t>Schulversagen / Schulvermeidung</a:t>
            </a:r>
            <a:endParaRPr lang="en" dirty="0">
              <a:solidFill>
                <a:schemeClr val="tx1"/>
              </a:solidFill>
            </a:endParaRPr>
          </a:p>
          <a:p>
            <a:pPr marL="457200" lvl="0" indent="-381000">
              <a:buClr>
                <a:schemeClr val="dk1"/>
              </a:buClr>
              <a:buSzPct val="166666"/>
              <a:buFont typeface="Arial"/>
              <a:buChar char="•"/>
            </a:pPr>
            <a:r>
              <a:rPr lang="de-CH" dirty="0" smtClean="0"/>
              <a:t>Faszination / A</a:t>
            </a:r>
            <a:r>
              <a:rPr lang="en" dirty="0" smtClean="0"/>
              <a:t>blehnung / Abstumpfung / Nachahmung, …</a:t>
            </a:r>
            <a:endParaRPr lang="en" dirty="0"/>
          </a:p>
        </p:txBody>
      </p:sp>
    </p:spTree>
    <p:extLst>
      <p:ext uri="{BB962C8B-B14F-4D97-AF65-F5344CB8AC3E}">
        <p14:creationId xmlns="" xmlns:p14="http://schemas.microsoft.com/office/powerpoint/2010/main" val="592181331"/>
      </p:ext>
    </p:extLst>
  </p:cSld>
  <p:clrMapOvr>
    <a:masterClrMapping/>
  </p:clrMapOvr>
  <p:transition spd="slow">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p:nvPr/>
        </p:nvSpPr>
        <p:spPr>
          <a:xfrm>
            <a:off x="4002825" y="3874100"/>
            <a:ext cx="1031475" cy="457200"/>
          </a:xfrm>
          <a:prstGeom prst="flowChartProcess">
            <a:avLst/>
          </a:prstGeom>
          <a:solidFill>
            <a:schemeClr val="lt1"/>
          </a:solidFill>
          <a:ln w="19050" cap="flat">
            <a:solidFill>
              <a:schemeClr val="lt1"/>
            </a:solidFill>
            <a:prstDash val="solid"/>
            <a:round/>
            <a:headEnd type="none" w="med" len="med"/>
            <a:tailEnd type="none" w="med" len="med"/>
          </a:ln>
        </p:spPr>
        <p:txBody>
          <a:bodyPr lIns="91425" tIns="91425" rIns="91425" bIns="91425" anchor="ctr" anchorCtr="0">
            <a:noAutofit/>
          </a:bodyPr>
          <a:lstStyle/>
          <a:p>
            <a:endParaRPr/>
          </a:p>
        </p:txBody>
      </p:sp>
      <p:sp>
        <p:nvSpPr>
          <p:cNvPr id="117" name="Shape 11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Achtung: “Wechselwirkungen”</a:t>
            </a:r>
            <a:endParaRPr lang="en" dirty="0"/>
          </a:p>
        </p:txBody>
      </p:sp>
      <p:sp>
        <p:nvSpPr>
          <p:cNvPr id="118" name="Shape 118"/>
          <p:cNvSpPr txBox="1"/>
          <p:nvPr/>
        </p:nvSpPr>
        <p:spPr>
          <a:xfrm>
            <a:off x="917650" y="2597275"/>
            <a:ext cx="3657600" cy="457200"/>
          </a:xfrm>
          <a:prstGeom prst="rect">
            <a:avLst/>
          </a:prstGeom>
        </p:spPr>
        <p:txBody>
          <a:bodyPr lIns="91425" tIns="91425" rIns="91425" bIns="91425" anchor="t" anchorCtr="0">
            <a:noAutofit/>
          </a:bodyPr>
          <a:lstStyle/>
          <a:p>
            <a:endParaRPr/>
          </a:p>
        </p:txBody>
      </p:sp>
      <p:sp>
        <p:nvSpPr>
          <p:cNvPr id="119" name="Shape 119"/>
          <p:cNvSpPr txBox="1"/>
          <p:nvPr/>
        </p:nvSpPr>
        <p:spPr>
          <a:xfrm>
            <a:off x="322925" y="3164181"/>
            <a:ext cx="2889899" cy="984899"/>
          </a:xfrm>
          <a:prstGeom prst="rect">
            <a:avLst/>
          </a:prstGeom>
          <a:ln w="9525" cap="flat">
            <a:solidFill>
              <a:srgbClr val="000000"/>
            </a:solidFill>
            <a:prstDash val="solid"/>
            <a:round/>
            <a:headEnd type="none" w="med" len="med"/>
            <a:tailEnd type="none" w="med" len="med"/>
          </a:ln>
        </p:spPr>
        <p:txBody>
          <a:bodyPr lIns="91425" tIns="91425" rIns="91425" bIns="91425" anchor="t" anchorCtr="0">
            <a:noAutofit/>
          </a:bodyPr>
          <a:lstStyle/>
          <a:p>
            <a:pPr lvl="0" algn="ctr" rtl="0">
              <a:buNone/>
            </a:pPr>
            <a:r>
              <a:rPr lang="en" sz="2400" dirty="0" smtClean="0"/>
              <a:t>Soziales</a:t>
            </a:r>
          </a:p>
          <a:p>
            <a:pPr lvl="0" algn="ctr" rtl="0">
              <a:buNone/>
            </a:pPr>
            <a:r>
              <a:rPr lang="en" sz="2400" dirty="0" smtClean="0"/>
              <a:t>Umfeld</a:t>
            </a:r>
            <a:endParaRPr lang="en" sz="2400" dirty="0"/>
          </a:p>
        </p:txBody>
      </p:sp>
      <p:sp>
        <p:nvSpPr>
          <p:cNvPr id="120" name="Shape 120"/>
          <p:cNvSpPr txBox="1"/>
          <p:nvPr/>
        </p:nvSpPr>
        <p:spPr>
          <a:xfrm>
            <a:off x="5688500" y="3164181"/>
            <a:ext cx="3127800" cy="984899"/>
          </a:xfrm>
          <a:prstGeom prst="rect">
            <a:avLst/>
          </a:prstGeom>
          <a:ln w="9525" cap="flat">
            <a:solidFill>
              <a:srgbClr val="000000"/>
            </a:solidFill>
            <a:prstDash val="solid"/>
            <a:round/>
            <a:headEnd type="none" w="med" len="med"/>
            <a:tailEnd type="none" w="med" len="med"/>
          </a:ln>
        </p:spPr>
        <p:txBody>
          <a:bodyPr lIns="91425" tIns="91425" rIns="91425" bIns="91425" anchor="t" anchorCtr="0">
            <a:noAutofit/>
          </a:bodyPr>
          <a:lstStyle/>
          <a:p>
            <a:pPr lvl="0" algn="ctr" rtl="0">
              <a:buNone/>
            </a:pPr>
            <a:r>
              <a:rPr lang="en" sz="2400" dirty="0" smtClean="0"/>
              <a:t>Familiäres</a:t>
            </a:r>
            <a:endParaRPr lang="en" sz="2400" dirty="0"/>
          </a:p>
          <a:p>
            <a:pPr lvl="0" algn="ctr" rtl="0">
              <a:buNone/>
            </a:pPr>
            <a:r>
              <a:rPr lang="en" sz="2400" dirty="0"/>
              <a:t>Umfeld</a:t>
            </a:r>
          </a:p>
        </p:txBody>
      </p:sp>
      <p:sp>
        <p:nvSpPr>
          <p:cNvPr id="122" name="Shape 122"/>
          <p:cNvSpPr txBox="1"/>
          <p:nvPr/>
        </p:nvSpPr>
        <p:spPr>
          <a:xfrm>
            <a:off x="3067975" y="4459550"/>
            <a:ext cx="2737799" cy="984899"/>
          </a:xfrm>
          <a:prstGeom prst="rect">
            <a:avLst/>
          </a:prstGeom>
          <a:ln w="9525" cap="flat">
            <a:solidFill>
              <a:srgbClr val="000000"/>
            </a:solidFill>
            <a:prstDash val="solid"/>
            <a:round/>
            <a:headEnd type="none" w="med" len="med"/>
            <a:tailEnd type="none" w="med" len="med"/>
          </a:ln>
        </p:spPr>
        <p:txBody>
          <a:bodyPr lIns="91425" tIns="91425" rIns="91425" bIns="91425" anchor="t" anchorCtr="0">
            <a:noAutofit/>
          </a:bodyPr>
          <a:lstStyle/>
          <a:p>
            <a:pPr lvl="0" algn="ctr" rtl="0">
              <a:buNone/>
            </a:pPr>
            <a:r>
              <a:rPr lang="en" sz="2400"/>
              <a:t>Individuelle</a:t>
            </a:r>
          </a:p>
          <a:p>
            <a:pPr lvl="0" algn="ctr" rtl="0">
              <a:buNone/>
            </a:pPr>
            <a:r>
              <a:rPr lang="en" sz="2400"/>
              <a:t>Persönlichkeit</a:t>
            </a:r>
          </a:p>
        </p:txBody>
      </p:sp>
      <p:sp>
        <p:nvSpPr>
          <p:cNvPr id="124" name="Shape 124"/>
          <p:cNvSpPr txBox="1"/>
          <p:nvPr/>
        </p:nvSpPr>
        <p:spPr>
          <a:xfrm>
            <a:off x="4813150" y="2775700"/>
            <a:ext cx="3657600" cy="457200"/>
          </a:xfrm>
          <a:prstGeom prst="rect">
            <a:avLst/>
          </a:prstGeom>
        </p:spPr>
        <p:txBody>
          <a:bodyPr lIns="91425" tIns="91425" rIns="91425" bIns="91425" anchor="t" anchorCtr="0">
            <a:noAutofit/>
          </a:bodyPr>
          <a:lstStyle/>
          <a:p>
            <a:endParaRPr/>
          </a:p>
        </p:txBody>
      </p:sp>
      <p:sp>
        <p:nvSpPr>
          <p:cNvPr id="125" name="Shape 125"/>
          <p:cNvSpPr txBox="1"/>
          <p:nvPr/>
        </p:nvSpPr>
        <p:spPr>
          <a:xfrm>
            <a:off x="6034350" y="4711775"/>
            <a:ext cx="3657600" cy="529799"/>
          </a:xfrm>
          <a:prstGeom prst="rect">
            <a:avLst/>
          </a:prstGeom>
        </p:spPr>
        <p:txBody>
          <a:bodyPr lIns="91425" tIns="91425" rIns="91425" bIns="91425" anchor="t" anchorCtr="0">
            <a:noAutofit/>
          </a:bodyPr>
          <a:lstStyle/>
          <a:p>
            <a:endParaRPr/>
          </a:p>
        </p:txBody>
      </p:sp>
      <p:sp>
        <p:nvSpPr>
          <p:cNvPr id="13" name="Shape 122"/>
          <p:cNvSpPr txBox="1"/>
          <p:nvPr/>
        </p:nvSpPr>
        <p:spPr>
          <a:xfrm>
            <a:off x="3059832" y="1844824"/>
            <a:ext cx="2737799" cy="984899"/>
          </a:xfrm>
          <a:prstGeom prst="rect">
            <a:avLst/>
          </a:prstGeom>
          <a:ln w="9525" cap="flat">
            <a:solidFill>
              <a:srgbClr val="000000"/>
            </a:solidFill>
            <a:prstDash val="solid"/>
            <a:round/>
            <a:headEnd type="none" w="med" len="med"/>
            <a:tailEnd type="none" w="med" len="med"/>
          </a:ln>
        </p:spPr>
        <p:txBody>
          <a:bodyPr lIns="91425" tIns="91425" rIns="91425" bIns="91425" anchor="t" anchorCtr="0">
            <a:noAutofit/>
          </a:bodyPr>
          <a:lstStyle/>
          <a:p>
            <a:pPr lvl="0" algn="ctr" rtl="0">
              <a:buNone/>
            </a:pPr>
            <a:r>
              <a:rPr lang="en" sz="2400" dirty="0" smtClean="0"/>
              <a:t>Medien-</a:t>
            </a:r>
          </a:p>
          <a:p>
            <a:pPr lvl="0" algn="ctr" rtl="0">
              <a:buNone/>
            </a:pPr>
            <a:r>
              <a:rPr lang="en" sz="2400" dirty="0" smtClean="0"/>
              <a:t>nutzung</a:t>
            </a:r>
            <a:endParaRPr lang="en" sz="2400" dirty="0"/>
          </a:p>
        </p:txBody>
      </p:sp>
      <p:sp>
        <p:nvSpPr>
          <p:cNvPr id="2" name="Pfeil in vier Richtungen 1"/>
          <p:cNvSpPr/>
          <p:nvPr/>
        </p:nvSpPr>
        <p:spPr>
          <a:xfrm>
            <a:off x="3644786" y="2996952"/>
            <a:ext cx="1584176" cy="1354783"/>
          </a:xfrm>
          <a:prstGeom prst="quad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cSld>
  <p:clrMapOvr>
    <a:masterClrMapping/>
  </p:clrMapOvr>
  <p:transition spd="slow">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5" name="Gebogener Pfeil 14"/>
          <p:cNvSpPr/>
          <p:nvPr/>
        </p:nvSpPr>
        <p:spPr>
          <a:xfrm rot="16200000" flipH="1">
            <a:off x="1043968" y="2066400"/>
            <a:ext cx="3240000" cy="3240000"/>
          </a:xfrm>
          <a:prstGeom prst="circularArrow">
            <a:avLst>
              <a:gd name="adj1" fmla="val 12500"/>
              <a:gd name="adj2" fmla="val 1079448"/>
              <a:gd name="adj3" fmla="val 20457681"/>
              <a:gd name="adj4" fmla="val 10800000"/>
              <a:gd name="adj5" fmla="val 12500"/>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solidFill>
                <a:schemeClr val="tx1"/>
              </a:solidFill>
            </a:endParaRPr>
          </a:p>
        </p:txBody>
      </p:sp>
      <p:sp>
        <p:nvSpPr>
          <p:cNvPr id="5" name="Gebogener Pfeil 4"/>
          <p:cNvSpPr/>
          <p:nvPr/>
        </p:nvSpPr>
        <p:spPr>
          <a:xfrm rot="16200000" flipV="1">
            <a:off x="4572000" y="2066074"/>
            <a:ext cx="3240000" cy="3240000"/>
          </a:xfrm>
          <a:prstGeom prst="circularArrow">
            <a:avLst>
              <a:gd name="adj1" fmla="val 12500"/>
              <a:gd name="adj2" fmla="val 1079448"/>
              <a:gd name="adj3" fmla="val 20457681"/>
              <a:gd name="adj4" fmla="val 10800000"/>
              <a:gd name="adj5" fmla="val 12500"/>
            </a:avLst>
          </a:prstGeom>
          <a:solidFill>
            <a:schemeClr val="bg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solidFill>
                <a:schemeClr val="tx1"/>
              </a:solidFill>
            </a:endParaRPr>
          </a:p>
        </p:txBody>
      </p:sp>
      <p:sp>
        <p:nvSpPr>
          <p:cNvPr id="115" name="Shape 115"/>
          <p:cNvSpPr/>
          <p:nvPr/>
        </p:nvSpPr>
        <p:spPr>
          <a:xfrm>
            <a:off x="4002825" y="3874100"/>
            <a:ext cx="1031475" cy="457200"/>
          </a:xfrm>
          <a:prstGeom prst="flowChartProcess">
            <a:avLst/>
          </a:prstGeom>
          <a:solidFill>
            <a:schemeClr val="lt1"/>
          </a:solidFill>
          <a:ln w="19050" cap="flat">
            <a:solidFill>
              <a:schemeClr val="lt1"/>
            </a:solidFill>
            <a:prstDash val="solid"/>
            <a:round/>
            <a:headEnd type="none" w="med" len="med"/>
            <a:tailEnd type="none" w="med" len="med"/>
          </a:ln>
        </p:spPr>
        <p:txBody>
          <a:bodyPr lIns="91425" tIns="91425" rIns="91425" bIns="91425" anchor="ctr" anchorCtr="0">
            <a:noAutofit/>
          </a:bodyPr>
          <a:lstStyle/>
          <a:p>
            <a:endParaRPr/>
          </a:p>
        </p:txBody>
      </p:sp>
      <p:sp>
        <p:nvSpPr>
          <p:cNvPr id="117" name="Shape 11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r>
              <a:rPr lang="en" dirty="0" smtClean="0"/>
              <a:t>Achtung: “Abwärtsspirale”</a:t>
            </a:r>
            <a:endParaRPr lang="en" dirty="0"/>
          </a:p>
        </p:txBody>
      </p:sp>
      <p:sp>
        <p:nvSpPr>
          <p:cNvPr id="118" name="Shape 118"/>
          <p:cNvSpPr txBox="1"/>
          <p:nvPr/>
        </p:nvSpPr>
        <p:spPr>
          <a:xfrm>
            <a:off x="917650" y="2597275"/>
            <a:ext cx="3657600" cy="457200"/>
          </a:xfrm>
          <a:prstGeom prst="rect">
            <a:avLst/>
          </a:prstGeom>
        </p:spPr>
        <p:txBody>
          <a:bodyPr lIns="91425" tIns="91425" rIns="91425" bIns="91425" anchor="t" anchorCtr="0">
            <a:noAutofit/>
          </a:bodyPr>
          <a:lstStyle/>
          <a:p>
            <a:endParaRPr/>
          </a:p>
        </p:txBody>
      </p:sp>
      <p:sp>
        <p:nvSpPr>
          <p:cNvPr id="119" name="Shape 119"/>
          <p:cNvSpPr txBox="1"/>
          <p:nvPr/>
        </p:nvSpPr>
        <p:spPr>
          <a:xfrm>
            <a:off x="322925" y="3164181"/>
            <a:ext cx="2889899" cy="984899"/>
          </a:xfrm>
          <a:prstGeom prst="rect">
            <a:avLst/>
          </a:prstGeom>
          <a:solidFill>
            <a:schemeClr val="bg1"/>
          </a:solidFill>
          <a:ln w="9525" cap="flat">
            <a:solidFill>
              <a:srgbClr val="000000"/>
            </a:solidFill>
            <a:prstDash val="solid"/>
            <a:round/>
            <a:headEnd type="none" w="med" len="med"/>
            <a:tailEnd type="none" w="med" len="med"/>
          </a:ln>
        </p:spPr>
        <p:txBody>
          <a:bodyPr lIns="91425" tIns="91425" rIns="91425" bIns="91425" anchor="t" anchorCtr="0">
            <a:noAutofit/>
          </a:bodyPr>
          <a:lstStyle/>
          <a:p>
            <a:pPr lvl="0" algn="ctr" rtl="0">
              <a:buNone/>
            </a:pPr>
            <a:r>
              <a:rPr lang="en" sz="2400" dirty="0" smtClean="0"/>
              <a:t>Freundeskreis</a:t>
            </a:r>
            <a:endParaRPr lang="en" sz="2400" dirty="0"/>
          </a:p>
        </p:txBody>
      </p:sp>
      <p:sp>
        <p:nvSpPr>
          <p:cNvPr id="120" name="Shape 120"/>
          <p:cNvSpPr txBox="1"/>
          <p:nvPr/>
        </p:nvSpPr>
        <p:spPr>
          <a:xfrm>
            <a:off x="5688500" y="3164181"/>
            <a:ext cx="3127800" cy="984899"/>
          </a:xfrm>
          <a:prstGeom prst="rect">
            <a:avLst/>
          </a:prstGeom>
          <a:solidFill>
            <a:schemeClr val="bg1"/>
          </a:solidFill>
          <a:ln w="9525" cap="flat">
            <a:solidFill>
              <a:srgbClr val="000000"/>
            </a:solidFill>
            <a:prstDash val="solid"/>
            <a:round/>
            <a:headEnd type="none" w="med" len="med"/>
            <a:tailEnd type="none" w="med" len="med"/>
          </a:ln>
        </p:spPr>
        <p:txBody>
          <a:bodyPr lIns="91425" tIns="91425" rIns="91425" bIns="91425" anchor="t" anchorCtr="0">
            <a:noAutofit/>
          </a:bodyPr>
          <a:lstStyle/>
          <a:p>
            <a:pPr lvl="0" algn="ctr" rtl="0">
              <a:buNone/>
            </a:pPr>
            <a:r>
              <a:rPr lang="en" sz="2400" dirty="0" smtClean="0"/>
              <a:t>Familiensituation</a:t>
            </a:r>
            <a:endParaRPr lang="en" sz="2400" dirty="0"/>
          </a:p>
        </p:txBody>
      </p:sp>
      <p:sp>
        <p:nvSpPr>
          <p:cNvPr id="122" name="Shape 122"/>
          <p:cNvSpPr txBox="1"/>
          <p:nvPr/>
        </p:nvSpPr>
        <p:spPr>
          <a:xfrm>
            <a:off x="3067975" y="4459550"/>
            <a:ext cx="2737799" cy="984899"/>
          </a:xfrm>
          <a:prstGeom prst="rect">
            <a:avLst/>
          </a:prstGeom>
          <a:ln w="9525" cap="flat">
            <a:solidFill>
              <a:srgbClr val="000000"/>
            </a:solidFill>
            <a:prstDash val="solid"/>
            <a:round/>
            <a:headEnd type="none" w="med" len="med"/>
            <a:tailEnd type="none" w="med" len="med"/>
          </a:ln>
        </p:spPr>
        <p:txBody>
          <a:bodyPr lIns="91425" tIns="91425" rIns="91425" bIns="91425" anchor="t" anchorCtr="0">
            <a:noAutofit/>
          </a:bodyPr>
          <a:lstStyle/>
          <a:p>
            <a:pPr lvl="0" algn="ctr" rtl="0">
              <a:buNone/>
            </a:pPr>
            <a:r>
              <a:rPr lang="en" sz="2400" dirty="0" smtClean="0"/>
              <a:t>Persönlichkeit</a:t>
            </a:r>
            <a:endParaRPr lang="en" sz="2400" dirty="0"/>
          </a:p>
        </p:txBody>
      </p:sp>
      <p:sp>
        <p:nvSpPr>
          <p:cNvPr id="124" name="Shape 124"/>
          <p:cNvSpPr txBox="1"/>
          <p:nvPr/>
        </p:nvSpPr>
        <p:spPr>
          <a:xfrm>
            <a:off x="4813150" y="2775700"/>
            <a:ext cx="3657600" cy="457200"/>
          </a:xfrm>
          <a:prstGeom prst="rect">
            <a:avLst/>
          </a:prstGeom>
        </p:spPr>
        <p:txBody>
          <a:bodyPr lIns="91425" tIns="91425" rIns="91425" bIns="91425" anchor="t" anchorCtr="0">
            <a:noAutofit/>
          </a:bodyPr>
          <a:lstStyle/>
          <a:p>
            <a:endParaRPr/>
          </a:p>
        </p:txBody>
      </p:sp>
      <p:sp>
        <p:nvSpPr>
          <p:cNvPr id="125" name="Shape 125"/>
          <p:cNvSpPr txBox="1"/>
          <p:nvPr/>
        </p:nvSpPr>
        <p:spPr>
          <a:xfrm>
            <a:off x="6034350" y="4711775"/>
            <a:ext cx="3657600" cy="529799"/>
          </a:xfrm>
          <a:prstGeom prst="rect">
            <a:avLst/>
          </a:prstGeom>
        </p:spPr>
        <p:txBody>
          <a:bodyPr lIns="91425" tIns="91425" rIns="91425" bIns="91425" anchor="t" anchorCtr="0">
            <a:noAutofit/>
          </a:bodyPr>
          <a:lstStyle/>
          <a:p>
            <a:endParaRPr/>
          </a:p>
        </p:txBody>
      </p:sp>
      <p:sp>
        <p:nvSpPr>
          <p:cNvPr id="13" name="Shape 122"/>
          <p:cNvSpPr txBox="1"/>
          <p:nvPr/>
        </p:nvSpPr>
        <p:spPr>
          <a:xfrm>
            <a:off x="3059832" y="1844824"/>
            <a:ext cx="2737799" cy="984899"/>
          </a:xfrm>
          <a:prstGeom prst="rect">
            <a:avLst/>
          </a:prstGeom>
          <a:ln w="9525" cap="flat">
            <a:solidFill>
              <a:srgbClr val="000000"/>
            </a:solidFill>
            <a:prstDash val="solid"/>
            <a:round/>
            <a:headEnd type="none" w="med" len="med"/>
            <a:tailEnd type="none" w="med" len="med"/>
          </a:ln>
        </p:spPr>
        <p:txBody>
          <a:bodyPr lIns="91425" tIns="91425" rIns="91425" bIns="91425" anchor="t" anchorCtr="0">
            <a:noAutofit/>
          </a:bodyPr>
          <a:lstStyle/>
          <a:p>
            <a:pPr lvl="0" algn="ctr" rtl="0">
              <a:buNone/>
            </a:pPr>
            <a:r>
              <a:rPr lang="en" sz="2400" dirty="0" smtClean="0"/>
              <a:t>Mediennutzung</a:t>
            </a:r>
            <a:endParaRPr lang="en" sz="2400" dirty="0"/>
          </a:p>
        </p:txBody>
      </p:sp>
      <p:sp>
        <p:nvSpPr>
          <p:cNvPr id="2" name="Pfeil in vier Richtungen 1"/>
          <p:cNvSpPr/>
          <p:nvPr/>
        </p:nvSpPr>
        <p:spPr>
          <a:xfrm>
            <a:off x="3644786" y="2996952"/>
            <a:ext cx="1584176" cy="1354783"/>
          </a:xfrm>
          <a:prstGeom prst="quadArrow">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3" name="Gewitterblitz 2"/>
          <p:cNvSpPr/>
          <p:nvPr/>
        </p:nvSpPr>
        <p:spPr>
          <a:xfrm>
            <a:off x="2801584" y="1600094"/>
            <a:ext cx="673422" cy="780481"/>
          </a:xfrm>
          <a:prstGeom prst="lightningBol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6" name="Gewitterblitz 15"/>
          <p:cNvSpPr/>
          <p:nvPr/>
        </p:nvSpPr>
        <p:spPr>
          <a:xfrm>
            <a:off x="137617" y="2982303"/>
            <a:ext cx="673422" cy="780481"/>
          </a:xfrm>
          <a:prstGeom prst="lightningBol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7" name="Gewitterblitz 16"/>
          <p:cNvSpPr/>
          <p:nvPr/>
        </p:nvSpPr>
        <p:spPr>
          <a:xfrm>
            <a:off x="2801584" y="4351735"/>
            <a:ext cx="673422" cy="780481"/>
          </a:xfrm>
          <a:prstGeom prst="lightningBol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8" name="Gewitterblitz 17"/>
          <p:cNvSpPr/>
          <p:nvPr/>
        </p:nvSpPr>
        <p:spPr>
          <a:xfrm>
            <a:off x="5482754" y="2930510"/>
            <a:ext cx="673422" cy="780481"/>
          </a:xfrm>
          <a:prstGeom prst="lightningBol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 xmlns:p14="http://schemas.microsoft.com/office/powerpoint/2010/main" val="2584899492"/>
      </p:ext>
    </p:extLst>
  </p:cSld>
  <p:clrMapOvr>
    <a:masterClrMapping/>
  </p:clrMapOvr>
  <p:transition spd="slow">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Shape 14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“Mehrfache Dosis” verstärkt Risiken</a:t>
            </a:r>
            <a:endParaRPr lang="en" dirty="0"/>
          </a:p>
        </p:txBody>
      </p:sp>
      <p:sp>
        <p:nvSpPr>
          <p:cNvPr id="148" name="Shape 148"/>
          <p:cNvSpPr txBox="1">
            <a:spLocks noGrp="1"/>
          </p:cNvSpPr>
          <p:nvPr>
            <p:ph type="body" idx="1"/>
          </p:nvPr>
        </p:nvSpPr>
        <p:spPr>
          <a:xfrm>
            <a:off x="486519" y="1628800"/>
            <a:ext cx="3994500" cy="4967700"/>
          </a:xfrm>
          <a:prstGeom prst="rect">
            <a:avLst/>
          </a:prstGeom>
        </p:spPr>
        <p:txBody>
          <a:bodyPr lIns="91425" tIns="91425" rIns="91425" bIns="91425" anchor="t" anchorCtr="0">
            <a:noAutofit/>
          </a:bodyPr>
          <a:lstStyle/>
          <a:p>
            <a:pPr marL="431800" indent="-342900">
              <a:buSzPct val="166666"/>
            </a:pPr>
            <a:r>
              <a:rPr lang="en" dirty="0" smtClean="0"/>
              <a:t>Familiäre Probleme</a:t>
            </a:r>
            <a:endParaRPr lang="en" dirty="0"/>
          </a:p>
          <a:p>
            <a:pPr marL="431800" indent="-342900">
              <a:buSzPct val="166666"/>
            </a:pPr>
            <a:r>
              <a:rPr lang="en" dirty="0" smtClean="0"/>
              <a:t>Schulische Probleme</a:t>
            </a:r>
            <a:endParaRPr lang="en" dirty="0"/>
          </a:p>
          <a:p>
            <a:pPr marL="431800" indent="-342900">
              <a:buSzPct val="166666"/>
            </a:pPr>
            <a:r>
              <a:rPr lang="en" dirty="0" smtClean="0"/>
              <a:t>Soziale Probleme</a:t>
            </a:r>
            <a:endParaRPr lang="en" dirty="0"/>
          </a:p>
          <a:p>
            <a:pPr marL="431800" indent="-342900">
              <a:buSzPct val="166666"/>
            </a:pPr>
            <a:r>
              <a:rPr lang="en" dirty="0" smtClean="0"/>
              <a:t>Persönliche Veranlagung</a:t>
            </a:r>
          </a:p>
          <a:p>
            <a:pPr marL="431800" indent="-342900">
              <a:buSzPct val="166666"/>
            </a:pPr>
            <a:r>
              <a:rPr lang="en" dirty="0" smtClean="0"/>
              <a:t>Wenig Medienkompetenz</a:t>
            </a:r>
            <a:endParaRPr lang="en" dirty="0"/>
          </a:p>
          <a:p>
            <a:pPr marL="457200" lvl="0" indent="-368300" rtl="0">
              <a:buClr>
                <a:schemeClr val="dk1"/>
              </a:buClr>
              <a:buSzPct val="166666"/>
              <a:buFont typeface="Arial"/>
              <a:buChar char="•"/>
            </a:pPr>
            <a:endParaRPr lang="en" dirty="0" smtClean="0"/>
          </a:p>
          <a:p>
            <a:pPr marL="457200" lvl="0" indent="-368300" rtl="0">
              <a:buClr>
                <a:schemeClr val="dk1"/>
              </a:buClr>
              <a:buSzPct val="166666"/>
              <a:buFont typeface="Arial"/>
              <a:buChar char="•"/>
            </a:pPr>
            <a:endParaRPr lang="en" dirty="0"/>
          </a:p>
          <a:p>
            <a:pPr marL="88900" lvl="0" indent="0" algn="ctr" rtl="0">
              <a:buClr>
                <a:schemeClr val="dk1"/>
              </a:buClr>
              <a:buSzPct val="166666"/>
              <a:buNone/>
            </a:pPr>
            <a:r>
              <a:rPr lang="en" dirty="0" smtClean="0"/>
              <a:t>Grosse Risiken</a:t>
            </a:r>
            <a:endParaRPr lang="en" dirty="0"/>
          </a:p>
          <a:p>
            <a:endParaRPr lang="en" dirty="0"/>
          </a:p>
        </p:txBody>
      </p:sp>
      <p:sp>
        <p:nvSpPr>
          <p:cNvPr id="149" name="Shape 149"/>
          <p:cNvSpPr txBox="1">
            <a:spLocks noGrp="1"/>
          </p:cNvSpPr>
          <p:nvPr>
            <p:ph type="body" idx="2"/>
          </p:nvPr>
        </p:nvSpPr>
        <p:spPr>
          <a:xfrm>
            <a:off x="4692273" y="1600200"/>
            <a:ext cx="3994500" cy="4967700"/>
          </a:xfrm>
          <a:prstGeom prst="rect">
            <a:avLst/>
          </a:prstGeom>
        </p:spPr>
        <p:txBody>
          <a:bodyPr lIns="91425" tIns="91425" rIns="91425" bIns="91425" anchor="t" anchorCtr="0">
            <a:noAutofit/>
          </a:bodyPr>
          <a:lstStyle/>
          <a:p>
            <a:pPr marL="431800" indent="-342900">
              <a:buSzPct val="166666"/>
            </a:pPr>
            <a:r>
              <a:rPr lang="en" dirty="0" smtClean="0"/>
              <a:t>Familiäre Stabilität</a:t>
            </a:r>
            <a:endParaRPr lang="en" dirty="0"/>
          </a:p>
          <a:p>
            <a:pPr marL="431800" indent="-342900">
              <a:buSzPct val="166666"/>
            </a:pPr>
            <a:r>
              <a:rPr lang="en" dirty="0"/>
              <a:t>Schulische </a:t>
            </a:r>
            <a:r>
              <a:rPr lang="en" dirty="0" smtClean="0"/>
              <a:t>Stabilität</a:t>
            </a:r>
            <a:endParaRPr lang="en" dirty="0"/>
          </a:p>
          <a:p>
            <a:pPr marL="431800" indent="-342900">
              <a:buSzPct val="166666"/>
            </a:pPr>
            <a:r>
              <a:rPr lang="en" dirty="0" smtClean="0"/>
              <a:t>Soziale Stabilität</a:t>
            </a:r>
            <a:endParaRPr lang="en" dirty="0"/>
          </a:p>
          <a:p>
            <a:pPr marL="431800" indent="-342900">
              <a:buSzPct val="166666"/>
            </a:pPr>
            <a:r>
              <a:rPr lang="en" dirty="0"/>
              <a:t>Persönliche </a:t>
            </a:r>
            <a:r>
              <a:rPr lang="en" dirty="0" smtClean="0"/>
              <a:t>Stabilität</a:t>
            </a:r>
          </a:p>
          <a:p>
            <a:pPr marL="431800" indent="-342900">
              <a:buSzPct val="166666"/>
            </a:pPr>
            <a:r>
              <a:rPr lang="en" dirty="0" smtClean="0"/>
              <a:t>Hohe Medienkompetenz</a:t>
            </a:r>
            <a:endParaRPr lang="en" dirty="0"/>
          </a:p>
          <a:p>
            <a:pPr marL="457200" lvl="0" indent="-368300">
              <a:buSzPct val="166666"/>
              <a:buFont typeface="Arial"/>
              <a:buChar char="•"/>
            </a:pPr>
            <a:endParaRPr lang="en" dirty="0" smtClean="0"/>
          </a:p>
          <a:p>
            <a:pPr marL="457200" lvl="0" indent="-368300">
              <a:buSzPct val="166666"/>
              <a:buFont typeface="Arial"/>
              <a:buChar char="•"/>
            </a:pPr>
            <a:endParaRPr lang="en" dirty="0"/>
          </a:p>
          <a:p>
            <a:pPr marL="88900" lvl="0" indent="0" algn="ctr">
              <a:buSzPct val="166666"/>
              <a:buNone/>
            </a:pPr>
            <a:r>
              <a:rPr lang="en" dirty="0" smtClean="0"/>
              <a:t>Geringe Risiken</a:t>
            </a:r>
            <a:endParaRPr lang="en" dirty="0"/>
          </a:p>
          <a:p>
            <a:endParaRPr lang="en" dirty="0"/>
          </a:p>
        </p:txBody>
      </p:sp>
      <p:sp>
        <p:nvSpPr>
          <p:cNvPr id="150" name="Shape 150"/>
          <p:cNvSpPr/>
          <p:nvPr/>
        </p:nvSpPr>
        <p:spPr>
          <a:xfrm>
            <a:off x="1691682" y="5229200"/>
            <a:ext cx="432047" cy="360040"/>
          </a:xfrm>
          <a:prstGeom prst="downArrow">
            <a:avLst>
              <a:gd name="adj1" fmla="val 50000"/>
              <a:gd name="adj2" fmla="val 50000"/>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a:p>
        </p:txBody>
      </p:sp>
      <p:sp>
        <p:nvSpPr>
          <p:cNvPr id="10" name="Shape 150"/>
          <p:cNvSpPr/>
          <p:nvPr/>
        </p:nvSpPr>
        <p:spPr>
          <a:xfrm>
            <a:off x="2267746" y="5229200"/>
            <a:ext cx="432047" cy="360040"/>
          </a:xfrm>
          <a:prstGeom prst="downArrow">
            <a:avLst>
              <a:gd name="adj1" fmla="val 50000"/>
              <a:gd name="adj2" fmla="val 50000"/>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a:p>
        </p:txBody>
      </p:sp>
      <p:sp>
        <p:nvSpPr>
          <p:cNvPr id="11" name="Shape 150"/>
          <p:cNvSpPr/>
          <p:nvPr/>
        </p:nvSpPr>
        <p:spPr>
          <a:xfrm>
            <a:off x="2843809" y="5229200"/>
            <a:ext cx="432047" cy="360040"/>
          </a:xfrm>
          <a:prstGeom prst="downArrow">
            <a:avLst>
              <a:gd name="adj1" fmla="val 50000"/>
              <a:gd name="adj2" fmla="val 50000"/>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a:p>
        </p:txBody>
      </p:sp>
      <p:sp>
        <p:nvSpPr>
          <p:cNvPr id="16" name="Shape 150"/>
          <p:cNvSpPr/>
          <p:nvPr/>
        </p:nvSpPr>
        <p:spPr>
          <a:xfrm>
            <a:off x="5940154" y="5157192"/>
            <a:ext cx="432047" cy="360040"/>
          </a:xfrm>
          <a:prstGeom prst="downArrow">
            <a:avLst>
              <a:gd name="adj1" fmla="val 50000"/>
              <a:gd name="adj2" fmla="val 50000"/>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a:p>
        </p:txBody>
      </p:sp>
      <p:sp>
        <p:nvSpPr>
          <p:cNvPr id="17" name="Shape 150"/>
          <p:cNvSpPr/>
          <p:nvPr/>
        </p:nvSpPr>
        <p:spPr>
          <a:xfrm>
            <a:off x="6516218" y="5157192"/>
            <a:ext cx="432047" cy="360040"/>
          </a:xfrm>
          <a:prstGeom prst="downArrow">
            <a:avLst>
              <a:gd name="adj1" fmla="val 50000"/>
              <a:gd name="adj2" fmla="val 50000"/>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a:p>
        </p:txBody>
      </p:sp>
      <p:sp>
        <p:nvSpPr>
          <p:cNvPr id="18" name="Shape 150"/>
          <p:cNvSpPr/>
          <p:nvPr/>
        </p:nvSpPr>
        <p:spPr>
          <a:xfrm>
            <a:off x="7092281" y="5157192"/>
            <a:ext cx="432047" cy="360040"/>
          </a:xfrm>
          <a:prstGeom prst="downArrow">
            <a:avLst>
              <a:gd name="adj1" fmla="val 50000"/>
              <a:gd name="adj2" fmla="val 50000"/>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endParaRPr/>
          </a:p>
        </p:txBody>
      </p:sp>
    </p:spTree>
  </p:cSld>
  <p:clrMapOvr>
    <a:masterClrMapping/>
  </p:clrMapOvr>
  <p:transition spd="slow">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Risikofaktoren bei Gewaltmedien</a:t>
            </a:r>
            <a:endParaRPr lang="en" dirty="0"/>
          </a:p>
        </p:txBody>
      </p:sp>
      <p:sp>
        <p:nvSpPr>
          <p:cNvPr id="161" name="Shape 161"/>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46088" indent="-346075">
              <a:buSzPct val="167000"/>
              <a:buFont typeface="Arial" panose="020B0604020202020204" pitchFamily="34" charset="0"/>
              <a:buChar char="•"/>
            </a:pPr>
            <a:r>
              <a:rPr lang="de-CH" altLang="de-DE" sz="2200" dirty="0" smtClean="0">
                <a:solidFill>
                  <a:schemeClr val="tx1"/>
                </a:solidFill>
              </a:rPr>
              <a:t>Reale </a:t>
            </a:r>
            <a:r>
              <a:rPr lang="de-CH" altLang="de-DE" sz="2200" dirty="0">
                <a:solidFill>
                  <a:schemeClr val="tx1"/>
                </a:solidFill>
              </a:rPr>
              <a:t>Gewalterfahrungen (als Opfer/Täter)</a:t>
            </a:r>
          </a:p>
          <a:p>
            <a:pPr marL="446088" indent="-346075">
              <a:buSzPct val="167000"/>
            </a:pPr>
            <a:r>
              <a:rPr lang="de-CH" altLang="de-DE" sz="2200" dirty="0">
                <a:solidFill>
                  <a:schemeClr val="tx1"/>
                </a:solidFill>
              </a:rPr>
              <a:t>Anerkennung </a:t>
            </a:r>
            <a:r>
              <a:rPr lang="de-CH" altLang="de-DE" sz="2200" dirty="0" smtClean="0">
                <a:solidFill>
                  <a:schemeClr val="tx1"/>
                </a:solidFill>
              </a:rPr>
              <a:t>für Gewalt </a:t>
            </a:r>
            <a:r>
              <a:rPr lang="de-CH" altLang="de-DE" sz="2200" dirty="0">
                <a:solidFill>
                  <a:schemeClr val="tx1"/>
                </a:solidFill>
              </a:rPr>
              <a:t>erleben </a:t>
            </a:r>
            <a:r>
              <a:rPr lang="de-CH" altLang="de-DE" sz="2200" dirty="0" smtClean="0">
                <a:solidFill>
                  <a:schemeClr val="tx1"/>
                </a:solidFill>
              </a:rPr>
              <a:t>(bei sich/bei anderen)</a:t>
            </a:r>
          </a:p>
          <a:p>
            <a:pPr marL="446088" indent="-346075">
              <a:buSzPct val="167000"/>
            </a:pPr>
            <a:r>
              <a:rPr lang="de-CH" altLang="de-DE" dirty="0" smtClean="0">
                <a:solidFill>
                  <a:schemeClr val="tx1"/>
                </a:solidFill>
              </a:rPr>
              <a:t>Gruppendruck (z.B. bei mangelnder Gewaltbereitschaft)</a:t>
            </a:r>
            <a:endParaRPr lang="de-CH" altLang="de-DE" sz="2200" dirty="0" smtClean="0">
              <a:solidFill>
                <a:schemeClr val="tx1"/>
              </a:solidFill>
            </a:endParaRPr>
          </a:p>
          <a:p>
            <a:pPr marL="446088" indent="-346075">
              <a:buSzPct val="167000"/>
              <a:buFont typeface="Arial" panose="020B0604020202020204" pitchFamily="34" charset="0"/>
              <a:buChar char="•"/>
            </a:pPr>
            <a:r>
              <a:rPr lang="de-CH" altLang="de-DE" sz="2200" dirty="0" smtClean="0">
                <a:solidFill>
                  <a:schemeClr val="tx1"/>
                </a:solidFill>
              </a:rPr>
              <a:t>Mangelnde </a:t>
            </a:r>
            <a:r>
              <a:rPr lang="de-CH" altLang="de-DE" sz="2200" dirty="0">
                <a:solidFill>
                  <a:schemeClr val="tx1"/>
                </a:solidFill>
              </a:rPr>
              <a:t>Sozialkompetenzen (</a:t>
            </a:r>
            <a:r>
              <a:rPr lang="de-CH" altLang="de-DE" sz="2200" dirty="0" smtClean="0">
                <a:solidFill>
                  <a:schemeClr val="tx1"/>
                </a:solidFill>
              </a:rPr>
              <a:t>z.B. </a:t>
            </a:r>
            <a:r>
              <a:rPr lang="de-CH" altLang="de-DE" sz="2200" dirty="0" err="1" smtClean="0">
                <a:solidFill>
                  <a:schemeClr val="tx1"/>
                </a:solidFill>
              </a:rPr>
              <a:t>Verbalisiserung</a:t>
            </a:r>
            <a:r>
              <a:rPr lang="de-CH" altLang="de-DE" sz="2200" dirty="0" smtClean="0">
                <a:solidFill>
                  <a:schemeClr val="tx1"/>
                </a:solidFill>
              </a:rPr>
              <a:t>)</a:t>
            </a:r>
            <a:endParaRPr lang="de-CH" altLang="de-DE" sz="2200" dirty="0">
              <a:solidFill>
                <a:schemeClr val="tx1"/>
              </a:solidFill>
            </a:endParaRPr>
          </a:p>
          <a:p>
            <a:pPr marL="446088" indent="-346075">
              <a:buSzPct val="167000"/>
              <a:buFont typeface="Arial" panose="020B0604020202020204" pitchFamily="34" charset="0"/>
              <a:buChar char="•"/>
            </a:pPr>
            <a:r>
              <a:rPr lang="de-CH" altLang="de-DE" sz="2200" dirty="0">
                <a:solidFill>
                  <a:schemeClr val="tx1"/>
                </a:solidFill>
              </a:rPr>
              <a:t>Frustrationserfahrungen (z.B. Chancenlosigkeit)</a:t>
            </a:r>
          </a:p>
          <a:p>
            <a:pPr marL="446088" indent="-346075">
              <a:buSzPct val="167000"/>
              <a:buFont typeface="Arial" panose="020B0604020202020204" pitchFamily="34" charset="0"/>
              <a:buChar char="•"/>
            </a:pPr>
            <a:r>
              <a:rPr lang="de-CH" altLang="de-DE" sz="2200" dirty="0">
                <a:solidFill>
                  <a:schemeClr val="tx1"/>
                </a:solidFill>
              </a:rPr>
              <a:t>Unzureichendes Stützsystem (z.B. </a:t>
            </a:r>
            <a:r>
              <a:rPr lang="de-CH" altLang="de-DE" sz="2200" dirty="0" smtClean="0">
                <a:solidFill>
                  <a:schemeClr val="tx1"/>
                </a:solidFill>
              </a:rPr>
              <a:t>Familienprobleme)</a:t>
            </a:r>
          </a:p>
          <a:p>
            <a:pPr marL="446088" indent="-346075">
              <a:buSzPct val="167000"/>
              <a:buFont typeface="Arial" panose="020B0604020202020204" pitchFamily="34" charset="0"/>
              <a:buChar char="•"/>
            </a:pPr>
            <a:r>
              <a:rPr lang="de-CH" altLang="de-DE" dirty="0" smtClean="0">
                <a:solidFill>
                  <a:schemeClr val="tx1"/>
                </a:solidFill>
              </a:rPr>
              <a:t>Merkmale </a:t>
            </a:r>
            <a:r>
              <a:rPr lang="de-CH" altLang="de-DE" dirty="0">
                <a:solidFill>
                  <a:schemeClr val="tx1"/>
                </a:solidFill>
              </a:rPr>
              <a:t>der Medien (Realität, Grausamkeit, Gratifikation)</a:t>
            </a:r>
          </a:p>
          <a:p>
            <a:endParaRPr dirty="0">
              <a:solidFill>
                <a:schemeClr val="tx1"/>
              </a:solidFill>
            </a:endParaRPr>
          </a:p>
        </p:txBody>
      </p:sp>
    </p:spTree>
    <p:extLst>
      <p:ext uri="{BB962C8B-B14F-4D97-AF65-F5344CB8AC3E}">
        <p14:creationId xmlns="" xmlns:p14="http://schemas.microsoft.com/office/powerpoint/2010/main" val="1857764769"/>
      </p:ext>
    </p:extLst>
  </p:cSld>
  <p:clrMapOvr>
    <a:masterClrMapping/>
  </p:clrMapOvr>
  <p:transition spd="slow">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Risikofaktoren bei Pornografie</a:t>
            </a:r>
            <a:endParaRPr lang="de-CH" dirty="0"/>
          </a:p>
        </p:txBody>
      </p:sp>
      <p:sp>
        <p:nvSpPr>
          <p:cNvPr id="3" name="Textplatzhalter 2"/>
          <p:cNvSpPr>
            <a:spLocks noGrp="1"/>
          </p:cNvSpPr>
          <p:nvPr>
            <p:ph type="body" idx="1"/>
          </p:nvPr>
        </p:nvSpPr>
        <p:spPr/>
        <p:txBody>
          <a:bodyPr/>
          <a:lstStyle/>
          <a:p>
            <a:pPr marL="442913" indent="-342900">
              <a:buSzPct val="167000"/>
            </a:pPr>
            <a:r>
              <a:rPr lang="de-CH" altLang="de-DE" dirty="0">
                <a:solidFill>
                  <a:schemeClr val="tx1"/>
                </a:solidFill>
              </a:rPr>
              <a:t>Einfacher, anonymer Zugang </a:t>
            </a:r>
          </a:p>
          <a:p>
            <a:pPr marL="442913" indent="-342900">
              <a:buSzPct val="167000"/>
              <a:buFont typeface="Arial" panose="020B0604020202020204" pitchFamily="34" charset="0"/>
              <a:buChar char="•"/>
            </a:pPr>
            <a:r>
              <a:rPr lang="de-CH" altLang="de-DE" dirty="0" smtClean="0">
                <a:solidFill>
                  <a:schemeClr val="tx1"/>
                </a:solidFill>
              </a:rPr>
              <a:t>Mangelnde </a:t>
            </a:r>
            <a:r>
              <a:rPr lang="de-CH" altLang="de-DE" dirty="0">
                <a:solidFill>
                  <a:schemeClr val="tx1"/>
                </a:solidFill>
              </a:rPr>
              <a:t>Beziehungserfahrung</a:t>
            </a:r>
          </a:p>
          <a:p>
            <a:pPr marL="442913" indent="-342900">
              <a:buSzPct val="167000"/>
              <a:buFont typeface="Arial" panose="020B0604020202020204" pitchFamily="34" charset="0"/>
              <a:buChar char="•"/>
            </a:pPr>
            <a:r>
              <a:rPr lang="de-CH" altLang="de-DE" dirty="0">
                <a:solidFill>
                  <a:schemeClr val="tx1"/>
                </a:solidFill>
              </a:rPr>
              <a:t>Mangelnde Empathie &amp; soziale Kompetenzen; </a:t>
            </a:r>
          </a:p>
          <a:p>
            <a:pPr marL="442913" indent="-342900">
              <a:buSzPct val="167000"/>
              <a:buFont typeface="Arial" panose="020B0604020202020204" pitchFamily="34" charset="0"/>
              <a:buChar char="•"/>
            </a:pPr>
            <a:r>
              <a:rPr lang="de-CH" altLang="de-DE" dirty="0" smtClean="0">
                <a:solidFill>
                  <a:schemeClr val="tx1"/>
                </a:solidFill>
              </a:rPr>
              <a:t>Online-Communities </a:t>
            </a:r>
            <a:r>
              <a:rPr lang="de-CH" altLang="de-DE" dirty="0">
                <a:solidFill>
                  <a:schemeClr val="tx1"/>
                </a:solidFill>
              </a:rPr>
              <a:t>mit ähnlichen Interessen</a:t>
            </a:r>
          </a:p>
          <a:p>
            <a:pPr marL="442913" indent="-342900">
              <a:buSzPct val="167000"/>
              <a:buFont typeface="Arial" panose="020B0604020202020204" pitchFamily="34" charset="0"/>
              <a:buChar char="•"/>
            </a:pPr>
            <a:r>
              <a:rPr lang="de-CH" altLang="de-DE" dirty="0">
                <a:solidFill>
                  <a:schemeClr val="tx1"/>
                </a:solidFill>
              </a:rPr>
              <a:t>Merkmale der Medien </a:t>
            </a:r>
            <a:r>
              <a:rPr lang="de-CH" altLang="de-DE" dirty="0" smtClean="0">
                <a:solidFill>
                  <a:schemeClr val="tx1"/>
                </a:solidFill>
              </a:rPr>
              <a:t>(Lebensweltnähe, Gewalt)</a:t>
            </a:r>
            <a:endParaRPr lang="de-CH" altLang="de-DE" dirty="0">
              <a:solidFill>
                <a:schemeClr val="tx1"/>
              </a:solidFill>
            </a:endParaRPr>
          </a:p>
          <a:p>
            <a:endParaRPr lang="de-CH" dirty="0">
              <a:solidFill>
                <a:srgbClr val="FF0000"/>
              </a:solidFill>
            </a:endParaRPr>
          </a:p>
        </p:txBody>
      </p:sp>
    </p:spTree>
    <p:extLst>
      <p:ext uri="{BB962C8B-B14F-4D97-AF65-F5344CB8AC3E}">
        <p14:creationId xmlns="" xmlns:p14="http://schemas.microsoft.com/office/powerpoint/2010/main" val="255657894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Risikofaktoren bei Mobbing</a:t>
            </a:r>
            <a:endParaRPr lang="de-CH" dirty="0"/>
          </a:p>
        </p:txBody>
      </p:sp>
      <p:sp>
        <p:nvSpPr>
          <p:cNvPr id="3" name="Textplatzhalter 2"/>
          <p:cNvSpPr>
            <a:spLocks noGrp="1"/>
          </p:cNvSpPr>
          <p:nvPr>
            <p:ph type="body" idx="1"/>
          </p:nvPr>
        </p:nvSpPr>
        <p:spPr/>
        <p:txBody>
          <a:bodyPr/>
          <a:lstStyle/>
          <a:p>
            <a:pPr marL="442913" indent="-342900">
              <a:buSzPct val="167000"/>
              <a:buFont typeface="Arial" panose="020B0604020202020204" pitchFamily="34" charset="0"/>
              <a:buChar char="•"/>
            </a:pPr>
            <a:r>
              <a:rPr lang="de-CH" altLang="de-DE" dirty="0">
                <a:solidFill>
                  <a:schemeClr val="tx1"/>
                </a:solidFill>
              </a:rPr>
              <a:t>Geringeres </a:t>
            </a:r>
            <a:r>
              <a:rPr lang="de-CH" altLang="de-DE" dirty="0" smtClean="0">
                <a:solidFill>
                  <a:schemeClr val="tx1"/>
                </a:solidFill>
              </a:rPr>
              <a:t>Alter innerhalb der Peergruppe </a:t>
            </a:r>
            <a:endParaRPr lang="de-CH" altLang="de-DE" dirty="0">
              <a:solidFill>
                <a:schemeClr val="tx1"/>
              </a:solidFill>
            </a:endParaRPr>
          </a:p>
          <a:p>
            <a:pPr marL="442913" indent="-342900">
              <a:buSzPct val="167000"/>
              <a:buFont typeface="Arial" panose="020B0604020202020204" pitchFamily="34" charset="0"/>
              <a:buChar char="•"/>
            </a:pPr>
            <a:r>
              <a:rPr lang="de-CH" altLang="de-DE" dirty="0" smtClean="0">
                <a:solidFill>
                  <a:schemeClr val="tx1"/>
                </a:solidFill>
              </a:rPr>
              <a:t>Besondere Merkmale (z.B. Grösse, Sprache, Kultur)</a:t>
            </a:r>
            <a:endParaRPr lang="de-CH" altLang="de-DE" dirty="0">
              <a:solidFill>
                <a:schemeClr val="tx1"/>
              </a:solidFill>
            </a:endParaRPr>
          </a:p>
          <a:p>
            <a:pPr marL="442913" indent="-342900">
              <a:buSzPct val="167000"/>
              <a:buFont typeface="Arial" panose="020B0604020202020204" pitchFamily="34" charset="0"/>
              <a:buChar char="•"/>
            </a:pPr>
            <a:r>
              <a:rPr lang="de-CH" altLang="de-DE" dirty="0">
                <a:solidFill>
                  <a:schemeClr val="tx1"/>
                </a:solidFill>
              </a:rPr>
              <a:t>Mangelndes Selbstwertgefühl</a:t>
            </a:r>
          </a:p>
          <a:p>
            <a:pPr marL="442913" indent="-342900">
              <a:buSzPct val="167000"/>
              <a:buFont typeface="Arial" panose="020B0604020202020204" pitchFamily="34" charset="0"/>
              <a:buChar char="•"/>
            </a:pPr>
            <a:r>
              <a:rPr lang="de-CH" altLang="de-DE" dirty="0">
                <a:solidFill>
                  <a:schemeClr val="tx1"/>
                </a:solidFill>
              </a:rPr>
              <a:t>Eingeschränkter Freundeskreis</a:t>
            </a:r>
          </a:p>
          <a:p>
            <a:pPr marL="442913" indent="-342900">
              <a:buSzPct val="167000"/>
              <a:buFont typeface="Arial" panose="020B0604020202020204" pitchFamily="34" charset="0"/>
              <a:buChar char="•"/>
            </a:pPr>
            <a:r>
              <a:rPr lang="de-CH" altLang="de-DE" dirty="0" smtClean="0">
                <a:solidFill>
                  <a:schemeClr val="tx1"/>
                </a:solidFill>
              </a:rPr>
              <a:t>Mangelnde Ansprechpartner / Aufmerksamkeit</a:t>
            </a:r>
          </a:p>
          <a:p>
            <a:pPr marL="442913" indent="-342900">
              <a:buSzPct val="167000"/>
              <a:buFont typeface="Arial" panose="020B0604020202020204" pitchFamily="34" charset="0"/>
              <a:buChar char="•"/>
            </a:pPr>
            <a:endParaRPr lang="de-CH" altLang="de-DE" dirty="0">
              <a:solidFill>
                <a:schemeClr val="tx1"/>
              </a:solidFill>
            </a:endParaRPr>
          </a:p>
          <a:p>
            <a:endParaRPr lang="de-CH" dirty="0">
              <a:solidFill>
                <a:srgbClr val="FF0000"/>
              </a:solidFill>
            </a:endParaRPr>
          </a:p>
        </p:txBody>
      </p:sp>
    </p:spTree>
    <p:extLst>
      <p:ext uri="{BB962C8B-B14F-4D97-AF65-F5344CB8AC3E}">
        <p14:creationId xmlns="" xmlns:p14="http://schemas.microsoft.com/office/powerpoint/2010/main" val="302621329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lvl="0" rtl="0">
              <a:buNone/>
            </a:pPr>
            <a:r>
              <a:rPr lang="en"/>
              <a:t>Ziele</a:t>
            </a:r>
          </a:p>
        </p:txBody>
      </p:sp>
      <p:sp>
        <p:nvSpPr>
          <p:cNvPr id="30" name="Shape 3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smtClean="0"/>
              <a:t>Chancen und </a:t>
            </a:r>
            <a:r>
              <a:rPr lang="en" dirty="0"/>
              <a:t>Gefahren </a:t>
            </a:r>
            <a:r>
              <a:rPr lang="en" dirty="0" smtClean="0"/>
              <a:t>digitaler Medien erkennen</a:t>
            </a:r>
            <a:endParaRPr lang="en" dirty="0"/>
          </a:p>
          <a:p>
            <a:pPr marL="457200" lvl="0" indent="-368300" rtl="0">
              <a:buClr>
                <a:schemeClr val="dk1"/>
              </a:buClr>
              <a:buSzPct val="166666"/>
              <a:buFont typeface="Arial"/>
              <a:buChar char="•"/>
            </a:pPr>
            <a:r>
              <a:rPr lang="en" dirty="0" smtClean="0"/>
              <a:t>Mögliche Auswirkungen </a:t>
            </a:r>
            <a:r>
              <a:rPr lang="en" dirty="0"/>
              <a:t>für Kinder verstehen</a:t>
            </a:r>
          </a:p>
          <a:p>
            <a:pPr marL="457200" lvl="0" indent="-368300" rtl="0">
              <a:buClr>
                <a:schemeClr val="dk1"/>
              </a:buClr>
              <a:buSzPct val="166666"/>
              <a:buFont typeface="Arial"/>
              <a:buChar char="•"/>
            </a:pPr>
            <a:r>
              <a:rPr lang="en" dirty="0"/>
              <a:t>Strategien für Eltern </a:t>
            </a:r>
            <a:r>
              <a:rPr lang="en" dirty="0" smtClean="0"/>
              <a:t>kennenlernen</a:t>
            </a:r>
          </a:p>
          <a:p>
            <a:pPr marL="457200" lvl="0" indent="-368300" rtl="0">
              <a:buClr>
                <a:schemeClr val="dk1"/>
              </a:buClr>
              <a:buSzPct val="166666"/>
              <a:buFont typeface="Arial"/>
              <a:buChar char="•"/>
            </a:pPr>
            <a:r>
              <a:rPr lang="en" dirty="0" smtClean="0"/>
              <a:t>Die eigene Haltung überdenken</a:t>
            </a:r>
            <a:r>
              <a:rPr lang="de-CH" dirty="0" smtClean="0"/>
              <a:t> </a:t>
            </a:r>
            <a:endParaRPr lang="en" dirty="0"/>
          </a:p>
          <a:p>
            <a:endParaRPr lang="en" dirty="0"/>
          </a:p>
        </p:txBody>
      </p:sp>
    </p:spTree>
    <p:extLst>
      <p:ext uri="{BB962C8B-B14F-4D97-AF65-F5344CB8AC3E}">
        <p14:creationId xmlns="" xmlns:p14="http://schemas.microsoft.com/office/powerpoint/2010/main" val="307376317"/>
      </p:ext>
    </p:extLst>
  </p:cSld>
  <p:clrMapOvr>
    <a:masterClrMapping/>
  </p:clrMapOvr>
  <p:transition spd="slow">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Risikofaktoren bei Sucht</a:t>
            </a:r>
            <a:endParaRPr lang="de-CH" dirty="0"/>
          </a:p>
        </p:txBody>
      </p:sp>
      <p:sp>
        <p:nvSpPr>
          <p:cNvPr id="3" name="Textplatzhalter 2"/>
          <p:cNvSpPr>
            <a:spLocks noGrp="1"/>
          </p:cNvSpPr>
          <p:nvPr>
            <p:ph type="body" idx="1"/>
          </p:nvPr>
        </p:nvSpPr>
        <p:spPr/>
        <p:txBody>
          <a:bodyPr/>
          <a:lstStyle/>
          <a:p>
            <a:pPr marL="442913" indent="-342900">
              <a:buSzPct val="167000"/>
              <a:buFont typeface="Arial" panose="020B0604020202020204" pitchFamily="34" charset="0"/>
              <a:buChar char="•"/>
            </a:pPr>
            <a:r>
              <a:rPr lang="de-CH" altLang="de-DE" dirty="0">
                <a:solidFill>
                  <a:schemeClr val="tx1"/>
                </a:solidFill>
              </a:rPr>
              <a:t>Psychische Probleme / Depression</a:t>
            </a:r>
          </a:p>
          <a:p>
            <a:pPr marL="442913" indent="-342900">
              <a:buSzPct val="167000"/>
              <a:buFont typeface="Arial" panose="020B0604020202020204" pitchFamily="34" charset="0"/>
              <a:buChar char="•"/>
            </a:pPr>
            <a:r>
              <a:rPr lang="de-CH" altLang="de-DE" dirty="0">
                <a:solidFill>
                  <a:schemeClr val="tx1"/>
                </a:solidFill>
              </a:rPr>
              <a:t>Schwierige Lebenslage / Langeweile</a:t>
            </a:r>
          </a:p>
          <a:p>
            <a:pPr marL="442913" indent="-342900">
              <a:buSzPct val="167000"/>
              <a:buFont typeface="Arial" panose="020B0604020202020204" pitchFamily="34" charset="0"/>
              <a:buChar char="•"/>
            </a:pPr>
            <a:r>
              <a:rPr lang="de-CH" altLang="de-DE" dirty="0">
                <a:solidFill>
                  <a:schemeClr val="tx1"/>
                </a:solidFill>
              </a:rPr>
              <a:t>Schwaches soziales Stützsystem</a:t>
            </a:r>
          </a:p>
          <a:p>
            <a:pPr marL="442913" indent="-342900">
              <a:buSzPct val="167000"/>
              <a:buFont typeface="Arial" panose="020B0604020202020204" pitchFamily="34" charset="0"/>
              <a:buChar char="•"/>
            </a:pPr>
            <a:r>
              <a:rPr lang="de-CH" altLang="de-DE" dirty="0">
                <a:solidFill>
                  <a:schemeClr val="tx1"/>
                </a:solidFill>
              </a:rPr>
              <a:t>Suchtneigung in der Familie</a:t>
            </a:r>
          </a:p>
          <a:p>
            <a:pPr marL="442913" indent="-342900">
              <a:buSzPct val="167000"/>
              <a:buFont typeface="Arial" panose="020B0604020202020204" pitchFamily="34" charset="0"/>
              <a:buChar char="•"/>
            </a:pPr>
            <a:r>
              <a:rPr lang="de-CH" altLang="de-DE" dirty="0" smtClean="0">
                <a:solidFill>
                  <a:schemeClr val="tx1"/>
                </a:solidFill>
              </a:rPr>
              <a:t>Gruppendruck im Freundeskreis</a:t>
            </a:r>
            <a:endParaRPr lang="de-CH" altLang="de-DE" dirty="0">
              <a:solidFill>
                <a:schemeClr val="tx1"/>
              </a:solidFill>
            </a:endParaRPr>
          </a:p>
          <a:p>
            <a:pPr marL="442913" indent="-342900">
              <a:buSzPct val="167000"/>
              <a:buFont typeface="Arial" panose="020B0604020202020204" pitchFamily="34" charset="0"/>
              <a:buChar char="•"/>
            </a:pPr>
            <a:r>
              <a:rPr lang="de-CH" altLang="de-DE" dirty="0" smtClean="0">
                <a:solidFill>
                  <a:schemeClr val="tx1"/>
                </a:solidFill>
              </a:rPr>
              <a:t>Merkmale der Medien (z.B. </a:t>
            </a:r>
            <a:r>
              <a:rPr lang="de-CH" altLang="de-DE" dirty="0" err="1" smtClean="0">
                <a:solidFill>
                  <a:schemeClr val="tx1"/>
                </a:solidFill>
              </a:rPr>
              <a:t>süchtigmachende</a:t>
            </a:r>
            <a:r>
              <a:rPr lang="de-CH" altLang="de-DE" dirty="0" smtClean="0">
                <a:solidFill>
                  <a:schemeClr val="tx1"/>
                </a:solidFill>
              </a:rPr>
              <a:t> Games)</a:t>
            </a:r>
            <a:endParaRPr lang="de-CH" dirty="0">
              <a:solidFill>
                <a:srgbClr val="FF0000"/>
              </a:solidFill>
            </a:endParaRPr>
          </a:p>
        </p:txBody>
      </p:sp>
    </p:spTree>
    <p:extLst>
      <p:ext uri="{BB962C8B-B14F-4D97-AF65-F5344CB8AC3E}">
        <p14:creationId xmlns="" xmlns:p14="http://schemas.microsoft.com/office/powerpoint/2010/main" val="8942399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Allgemeine Schutzfaktoren</a:t>
            </a:r>
            <a:endParaRPr lang="en" dirty="0"/>
          </a:p>
        </p:txBody>
      </p:sp>
      <p:sp>
        <p:nvSpPr>
          <p:cNvPr id="163" name="Shape 16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indent="-368300">
              <a:lnSpc>
                <a:spcPct val="130000"/>
              </a:lnSpc>
              <a:spcBef>
                <a:spcPts val="500"/>
              </a:spcBef>
              <a:spcAft>
                <a:spcPts val="600"/>
              </a:spcAft>
              <a:buSzPct val="166666"/>
              <a:buFont typeface="Arial"/>
              <a:buChar char="•"/>
            </a:pPr>
            <a:r>
              <a:rPr lang="en" dirty="0"/>
              <a:t>Stabile und positive </a:t>
            </a:r>
            <a:r>
              <a:rPr lang="en" dirty="0" smtClean="0"/>
              <a:t>Beziehungen (z.B. Familie)</a:t>
            </a:r>
            <a:endParaRPr lang="en" dirty="0"/>
          </a:p>
          <a:p>
            <a:pPr marL="457200" lvl="0" indent="-368300" rtl="0">
              <a:lnSpc>
                <a:spcPct val="130000"/>
              </a:lnSpc>
              <a:spcBef>
                <a:spcPts val="500"/>
              </a:spcBef>
              <a:spcAft>
                <a:spcPts val="600"/>
              </a:spcAft>
              <a:buClr>
                <a:schemeClr val="dk1"/>
              </a:buClr>
              <a:buSzPct val="166666"/>
              <a:buFont typeface="Arial"/>
              <a:buChar char="•"/>
            </a:pPr>
            <a:r>
              <a:rPr lang="en" dirty="0" smtClean="0"/>
              <a:t>Emotionale Ausdrucksfähigkeit</a:t>
            </a:r>
            <a:endParaRPr lang="en" dirty="0"/>
          </a:p>
          <a:p>
            <a:pPr marL="457200" lvl="0" indent="-368300" rtl="0">
              <a:lnSpc>
                <a:spcPct val="130000"/>
              </a:lnSpc>
              <a:spcBef>
                <a:spcPts val="500"/>
              </a:spcBef>
              <a:spcAft>
                <a:spcPts val="600"/>
              </a:spcAft>
              <a:buClr>
                <a:schemeClr val="dk1"/>
              </a:buClr>
              <a:buSzPct val="166666"/>
              <a:buFont typeface="Arial"/>
              <a:buChar char="•"/>
            </a:pPr>
            <a:r>
              <a:rPr lang="en" dirty="0" smtClean="0"/>
              <a:t>Soziale Kompetenzen, Empathie</a:t>
            </a:r>
            <a:endParaRPr lang="en" dirty="0"/>
          </a:p>
          <a:p>
            <a:pPr marL="457200" lvl="0" indent="-368300" rtl="0">
              <a:lnSpc>
                <a:spcPct val="130000"/>
              </a:lnSpc>
              <a:spcBef>
                <a:spcPts val="500"/>
              </a:spcBef>
              <a:spcAft>
                <a:spcPts val="600"/>
              </a:spcAft>
              <a:buClr>
                <a:schemeClr val="dk1"/>
              </a:buClr>
              <a:buSzPct val="166666"/>
              <a:buFont typeface="Arial"/>
              <a:buChar char="•"/>
            </a:pPr>
            <a:r>
              <a:rPr lang="en" dirty="0" smtClean="0"/>
              <a:t>Kontrollüberzeugungen, Optimismus</a:t>
            </a:r>
            <a:endParaRPr lang="en" dirty="0"/>
          </a:p>
          <a:p>
            <a:pPr marL="457200" lvl="0" indent="-368300" rtl="0">
              <a:lnSpc>
                <a:spcPct val="130000"/>
              </a:lnSpc>
              <a:spcBef>
                <a:spcPts val="500"/>
              </a:spcBef>
              <a:spcAft>
                <a:spcPts val="600"/>
              </a:spcAft>
              <a:buClr>
                <a:schemeClr val="dk1"/>
              </a:buClr>
              <a:buSzPct val="166666"/>
              <a:buFont typeface="Arial"/>
              <a:buChar char="•"/>
            </a:pPr>
            <a:r>
              <a:rPr lang="en" dirty="0" smtClean="0"/>
              <a:t>Problemlösefähigkeiten</a:t>
            </a:r>
            <a:endParaRPr lang="en" dirty="0"/>
          </a:p>
          <a:p>
            <a:pPr marL="457200" lvl="0" indent="-368300" rtl="0">
              <a:lnSpc>
                <a:spcPct val="130000"/>
              </a:lnSpc>
              <a:spcBef>
                <a:spcPts val="500"/>
              </a:spcBef>
              <a:spcAft>
                <a:spcPts val="600"/>
              </a:spcAft>
              <a:buClr>
                <a:schemeClr val="dk1"/>
              </a:buClr>
              <a:buSzPct val="166666"/>
              <a:buFont typeface="Arial"/>
              <a:buChar char="•"/>
            </a:pPr>
            <a:r>
              <a:rPr lang="en" dirty="0" smtClean="0"/>
              <a:t>Werte und Sinn im Leben</a:t>
            </a:r>
            <a:endParaRPr lang="en" dirty="0"/>
          </a:p>
          <a:p>
            <a:pPr marL="457200" lvl="0" indent="-368300" rtl="0">
              <a:lnSpc>
                <a:spcPct val="130000"/>
              </a:lnSpc>
              <a:spcBef>
                <a:spcPts val="500"/>
              </a:spcBef>
              <a:spcAft>
                <a:spcPts val="600"/>
              </a:spcAft>
              <a:buClr>
                <a:schemeClr val="dk1"/>
              </a:buClr>
              <a:buSzPct val="166666"/>
              <a:buFont typeface="Arial"/>
              <a:buChar char="•"/>
            </a:pPr>
            <a:r>
              <a:rPr lang="en" dirty="0" smtClean="0"/>
              <a:t>Fähigkeit, Hilfe zu suchen und anzunehmen</a:t>
            </a:r>
            <a:endParaRPr lang="en" dirty="0"/>
          </a:p>
          <a:p>
            <a:pPr marL="457200" lvl="0" indent="-368300" rtl="0">
              <a:lnSpc>
                <a:spcPct val="130000"/>
              </a:lnSpc>
              <a:spcBef>
                <a:spcPts val="500"/>
              </a:spcBef>
              <a:spcAft>
                <a:spcPts val="600"/>
              </a:spcAft>
              <a:buClr>
                <a:schemeClr val="dk1"/>
              </a:buClr>
              <a:buSzPct val="166666"/>
              <a:buFont typeface="Arial"/>
              <a:buChar char="•"/>
            </a:pPr>
            <a:r>
              <a:rPr lang="en" dirty="0" smtClean="0"/>
              <a:t>Intelligenz </a:t>
            </a:r>
            <a:r>
              <a:rPr lang="en" dirty="0"/>
              <a:t>und </a:t>
            </a:r>
            <a:r>
              <a:rPr lang="en" dirty="0" smtClean="0"/>
              <a:t>Reflektiertheit</a:t>
            </a:r>
          </a:p>
          <a:p>
            <a:pPr marL="457200" lvl="0" indent="-368300" rtl="0">
              <a:lnSpc>
                <a:spcPct val="130000"/>
              </a:lnSpc>
              <a:spcBef>
                <a:spcPts val="500"/>
              </a:spcBef>
              <a:spcAft>
                <a:spcPts val="600"/>
              </a:spcAft>
              <a:buClr>
                <a:schemeClr val="dk1"/>
              </a:buClr>
              <a:buSzPct val="166666"/>
              <a:buFont typeface="Arial"/>
              <a:buChar char="•"/>
            </a:pPr>
            <a:endParaRPr lang="en" dirty="0"/>
          </a:p>
          <a:p>
            <a:endParaRPr lang="en" dirty="0"/>
          </a:p>
          <a:p>
            <a:endParaRPr lang="en" dirty="0"/>
          </a:p>
        </p:txBody>
      </p:sp>
    </p:spTree>
  </p:cSld>
  <p:clrMapOvr>
    <a:masterClrMapping/>
  </p:clrMapOvr>
  <p:transition spd="slow">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Schutzfaktor Medienkompetenz</a:t>
            </a:r>
            <a:endParaRPr lang="en" dirty="0"/>
          </a:p>
        </p:txBody>
      </p:sp>
      <p:sp>
        <p:nvSpPr>
          <p:cNvPr id="169" name="Shape 169"/>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smtClean="0"/>
              <a:t>Gute Medien kennen und kreativ nutzen</a:t>
            </a:r>
            <a:endParaRPr lang="en" dirty="0"/>
          </a:p>
          <a:p>
            <a:pPr marL="457200" indent="-368300">
              <a:buSzPct val="166666"/>
              <a:buFont typeface="Arial"/>
              <a:buChar char="•"/>
            </a:pPr>
            <a:r>
              <a:rPr lang="en" dirty="0"/>
              <a:t>Veranwortungsvoll denken und handeln</a:t>
            </a:r>
          </a:p>
          <a:p>
            <a:pPr marL="457200" lvl="0" indent="-368300" rtl="0">
              <a:buClr>
                <a:schemeClr val="dk1"/>
              </a:buClr>
              <a:buSzPct val="166666"/>
              <a:buFont typeface="Arial"/>
              <a:buChar char="•"/>
            </a:pPr>
            <a:r>
              <a:rPr lang="en" dirty="0" smtClean="0"/>
              <a:t>Medien kritisch beurteilen und Gefahren erkennen</a:t>
            </a:r>
            <a:endParaRPr lang="en" dirty="0"/>
          </a:p>
          <a:p>
            <a:pPr marL="457200" lvl="0" indent="-368300" rtl="0">
              <a:buClr>
                <a:schemeClr val="dk1"/>
              </a:buClr>
              <a:buSzPct val="166666"/>
              <a:buFont typeface="Arial"/>
              <a:buChar char="•"/>
            </a:pPr>
            <a:r>
              <a:rPr lang="en" dirty="0" smtClean="0"/>
              <a:t>Stopp sagen und Hilfe suchen</a:t>
            </a:r>
            <a:endParaRPr lang="en" dirty="0"/>
          </a:p>
        </p:txBody>
      </p:sp>
    </p:spTree>
  </p:cSld>
  <p:clrMapOvr>
    <a:masterClrMapping/>
  </p:clrMapOvr>
  <p:transition spd="slow">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Bitte tauschen Sie sich aus</a:t>
            </a:r>
            <a:endParaRPr lang="de-CH" dirty="0"/>
          </a:p>
        </p:txBody>
      </p:sp>
      <p:sp>
        <p:nvSpPr>
          <p:cNvPr id="3" name="Textplatzhalter 2"/>
          <p:cNvSpPr>
            <a:spLocks noGrp="1"/>
          </p:cNvSpPr>
          <p:nvPr>
            <p:ph type="body" idx="1"/>
          </p:nvPr>
        </p:nvSpPr>
        <p:spPr>
          <a:xfrm>
            <a:off x="457200" y="1600200"/>
            <a:ext cx="8867328" cy="4967700"/>
          </a:xfrm>
        </p:spPr>
        <p:txBody>
          <a:bodyPr/>
          <a:lstStyle/>
          <a:p>
            <a:pPr marL="442913" indent="-342900">
              <a:buSzPct val="167000"/>
              <a:buFont typeface="Arial" panose="020B0604020202020204" pitchFamily="34" charset="0"/>
              <a:buChar char="•"/>
            </a:pPr>
            <a:r>
              <a:rPr lang="de-CH" dirty="0">
                <a:solidFill>
                  <a:schemeClr val="tx1"/>
                </a:solidFill>
              </a:rPr>
              <a:t>Was weiss ihr Kind über </a:t>
            </a:r>
            <a:r>
              <a:rPr lang="de-CH" dirty="0" smtClean="0">
                <a:solidFill>
                  <a:schemeClr val="tx1"/>
                </a:solidFill>
              </a:rPr>
              <a:t>die Risiken </a:t>
            </a:r>
            <a:r>
              <a:rPr lang="de-CH" dirty="0">
                <a:solidFill>
                  <a:schemeClr val="tx1"/>
                </a:solidFill>
              </a:rPr>
              <a:t>digitaler Medien?</a:t>
            </a:r>
          </a:p>
          <a:p>
            <a:pPr marL="442913" indent="-342900">
              <a:buSzPct val="167000"/>
              <a:buFont typeface="Arial" panose="020B0604020202020204" pitchFamily="34" charset="0"/>
              <a:buChar char="•"/>
            </a:pPr>
            <a:r>
              <a:rPr lang="de-CH" dirty="0" smtClean="0">
                <a:solidFill>
                  <a:schemeClr val="tx1"/>
                </a:solidFill>
              </a:rPr>
              <a:t>Wie versuchen Sie Ihr Kind von den Risiken zu schützen?</a:t>
            </a:r>
          </a:p>
          <a:p>
            <a:pPr marL="457200" lvl="0" indent="-368300">
              <a:buSzPct val="166666"/>
              <a:buFont typeface="Arial"/>
              <a:buChar char="•"/>
            </a:pPr>
            <a:r>
              <a:rPr lang="en" dirty="0"/>
              <a:t>Bitte tauschen Sie sich mit Ihren Sitznachbarn aus (5 Minuten)</a:t>
            </a:r>
          </a:p>
          <a:p>
            <a:pPr marL="190500" indent="0">
              <a:buNone/>
            </a:pPr>
            <a:endParaRPr lang="de-CH" dirty="0"/>
          </a:p>
          <a:p>
            <a:pPr marL="533400" indent="-342900">
              <a:buFont typeface="Arial" panose="020B0604020202020204" pitchFamily="34" charset="0"/>
              <a:buChar char="•"/>
            </a:pPr>
            <a:endParaRPr lang="de-CH" dirty="0" smtClean="0"/>
          </a:p>
        </p:txBody>
      </p:sp>
    </p:spTree>
    <p:extLst>
      <p:ext uri="{BB962C8B-B14F-4D97-AF65-F5344CB8AC3E}">
        <p14:creationId xmlns="" xmlns:p14="http://schemas.microsoft.com/office/powerpoint/2010/main" val="30717154"/>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7"/>
            <a:ext cx="8507288" cy="1143000"/>
          </a:xfrm>
        </p:spPr>
        <p:txBody>
          <a:bodyPr/>
          <a:lstStyle/>
          <a:p>
            <a:r>
              <a:rPr lang="de-CH" dirty="0" smtClean="0"/>
              <a:t>Was ist Ihre Einstellung?</a:t>
            </a:r>
            <a:endParaRPr lang="de-CH" dirty="0"/>
          </a:p>
        </p:txBody>
      </p:sp>
      <p:sp>
        <p:nvSpPr>
          <p:cNvPr id="3" name="Textplatzhalter 2"/>
          <p:cNvSpPr>
            <a:spLocks noGrp="1"/>
          </p:cNvSpPr>
          <p:nvPr>
            <p:ph type="body" idx="1"/>
          </p:nvPr>
        </p:nvSpPr>
        <p:spPr>
          <a:xfrm>
            <a:off x="457200" y="1600200"/>
            <a:ext cx="8003232" cy="4967700"/>
          </a:xfrm>
        </p:spPr>
        <p:txBody>
          <a:bodyPr/>
          <a:lstStyle/>
          <a:p>
            <a:pPr marL="442913" indent="-342900">
              <a:spcAft>
                <a:spcPts val="1800"/>
              </a:spcAft>
              <a:buSzPct val="167000"/>
              <a:buFont typeface="Arial" panose="020B0604020202020204" pitchFamily="34" charset="0"/>
              <a:buChar char="•"/>
            </a:pPr>
            <a:r>
              <a:rPr lang="de-CH" dirty="0" smtClean="0">
                <a:solidFill>
                  <a:schemeClr val="tx1"/>
                </a:solidFill>
              </a:rPr>
              <a:t>«Man sollte Kindern im Umgang mit Medien klare Grenzen setzen und diese kontrollieren.»</a:t>
            </a:r>
          </a:p>
          <a:p>
            <a:pPr marL="442913" indent="-342900">
              <a:spcAft>
                <a:spcPts val="1800"/>
              </a:spcAft>
              <a:buSzPct val="167000"/>
              <a:buFont typeface="Arial" panose="020B0604020202020204" pitchFamily="34" charset="0"/>
              <a:buChar char="•"/>
            </a:pPr>
            <a:r>
              <a:rPr lang="de-CH" dirty="0" smtClean="0">
                <a:solidFill>
                  <a:schemeClr val="tx1"/>
                </a:solidFill>
              </a:rPr>
              <a:t>«Man sollte Kinder beim Umgang mit Medien begleiten, über Gefahren aufklären und Regeln aushandeln.»</a:t>
            </a:r>
            <a:endParaRPr lang="de-CH" dirty="0">
              <a:solidFill>
                <a:schemeClr val="tx1"/>
              </a:solidFill>
            </a:endParaRPr>
          </a:p>
          <a:p>
            <a:pPr marL="442913" indent="-342900">
              <a:spcAft>
                <a:spcPts val="1800"/>
              </a:spcAft>
              <a:buSzPct val="167000"/>
              <a:buFont typeface="Arial" panose="020B0604020202020204" pitchFamily="34" charset="0"/>
              <a:buChar char="•"/>
            </a:pPr>
            <a:r>
              <a:rPr lang="de-CH" dirty="0" smtClean="0">
                <a:solidFill>
                  <a:schemeClr val="tx1"/>
                </a:solidFill>
              </a:rPr>
              <a:t>«Man sollte Kinder möglichst selbstständig Erfahrungen mit Medien sammeln lassen und bei Bedarf darüber reden.»</a:t>
            </a:r>
          </a:p>
          <a:p>
            <a:pPr marL="442913" indent="-342900">
              <a:buSzPct val="167000"/>
              <a:buFont typeface="Arial" panose="020B0604020202020204" pitchFamily="34" charset="0"/>
              <a:buChar char="•"/>
            </a:pPr>
            <a:endParaRPr lang="de-CH" dirty="0" smtClean="0">
              <a:solidFill>
                <a:schemeClr val="tx1"/>
              </a:solidFill>
            </a:endParaRPr>
          </a:p>
          <a:p>
            <a:pPr marL="533400" indent="-342900">
              <a:buFont typeface="Arial" panose="020B0604020202020204" pitchFamily="34" charset="0"/>
              <a:buChar char="•"/>
            </a:pPr>
            <a:endParaRPr lang="de-CH" dirty="0" smtClean="0"/>
          </a:p>
        </p:txBody>
      </p:sp>
    </p:spTree>
    <p:extLst>
      <p:ext uri="{BB962C8B-B14F-4D97-AF65-F5344CB8AC3E}">
        <p14:creationId xmlns="" xmlns:p14="http://schemas.microsoft.com/office/powerpoint/2010/main" val="33953166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Was Eltern normalerweise tun</a:t>
            </a:r>
            <a:endParaRPr lang="en" dirty="0"/>
          </a:p>
        </p:txBody>
      </p:sp>
      <p:sp>
        <p:nvSpPr>
          <p:cNvPr id="197" name="Shape 197"/>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a:t>93% </a:t>
            </a:r>
            <a:r>
              <a:rPr lang="en" dirty="0" smtClean="0"/>
              <a:t>verbieten Kindern, persönliche Infos online zu stellen</a:t>
            </a:r>
          </a:p>
          <a:p>
            <a:pPr marL="457200" lvl="0" indent="-368300" rtl="0">
              <a:buClr>
                <a:schemeClr val="dk1"/>
              </a:buClr>
              <a:buSzPct val="166666"/>
              <a:buFont typeface="Arial"/>
              <a:buChar char="•"/>
            </a:pPr>
            <a:r>
              <a:rPr lang="en" dirty="0" smtClean="0"/>
              <a:t>91</a:t>
            </a:r>
            <a:r>
              <a:rPr lang="en" dirty="0"/>
              <a:t>% </a:t>
            </a:r>
            <a:r>
              <a:rPr lang="en" dirty="0" smtClean="0"/>
              <a:t>reden mit ihren Kindern über ihre Internetaktivitäten</a:t>
            </a:r>
            <a:endParaRPr lang="en" dirty="0"/>
          </a:p>
          <a:p>
            <a:pPr marL="457200" lvl="0" indent="-368300" rtl="0">
              <a:buClr>
                <a:schemeClr val="dk1"/>
              </a:buClr>
              <a:buSzPct val="166666"/>
              <a:buFont typeface="Arial"/>
              <a:buChar char="•"/>
            </a:pPr>
            <a:r>
              <a:rPr lang="en" dirty="0"/>
              <a:t>90% </a:t>
            </a:r>
            <a:r>
              <a:rPr lang="en" dirty="0" smtClean="0"/>
              <a:t>erklären, welche Webseiten gut und schlecht sind</a:t>
            </a:r>
            <a:endParaRPr lang="en" dirty="0"/>
          </a:p>
          <a:p>
            <a:pPr marL="457200" lvl="0" indent="-368300" rtl="0">
              <a:buClr>
                <a:schemeClr val="dk1"/>
              </a:buClr>
              <a:buSzPct val="166666"/>
              <a:buFont typeface="Arial"/>
              <a:buChar char="•"/>
            </a:pPr>
            <a:r>
              <a:rPr lang="en" dirty="0" smtClean="0"/>
              <a:t>52% überprüfen, welche Webseiten besucht wurden</a:t>
            </a:r>
            <a:endParaRPr lang="en" dirty="0"/>
          </a:p>
          <a:p>
            <a:pPr marL="457200" lvl="0" indent="-368300" rtl="0">
              <a:buClr>
                <a:schemeClr val="dk1"/>
              </a:buClr>
              <a:buSzPct val="166666"/>
              <a:buFont typeface="Arial"/>
              <a:buChar char="•"/>
            </a:pPr>
            <a:r>
              <a:rPr lang="en" dirty="0" smtClean="0"/>
              <a:t>47% haben ihr Kind nie ermutigt, etwas Neues zu probieren</a:t>
            </a:r>
            <a:endParaRPr lang="en" dirty="0"/>
          </a:p>
          <a:p>
            <a:pPr marL="457200" lvl="0" indent="-368300" rtl="0">
              <a:buClr>
                <a:schemeClr val="dk1"/>
              </a:buClr>
              <a:buSzPct val="166666"/>
              <a:buFont typeface="Arial"/>
              <a:buChar char="•"/>
            </a:pPr>
            <a:r>
              <a:rPr lang="en" dirty="0" smtClean="0"/>
              <a:t>31% reden nie mit ihrem Kind über Online-Risiken </a:t>
            </a:r>
            <a:endParaRPr lang="en" dirty="0"/>
          </a:p>
          <a:p>
            <a:pPr marL="457200" lvl="0" indent="-368300" rtl="0">
              <a:buClr>
                <a:schemeClr val="dk1"/>
              </a:buClr>
              <a:buSzPct val="166666"/>
              <a:buFont typeface="Arial"/>
              <a:buChar char="•"/>
            </a:pPr>
            <a:r>
              <a:rPr lang="en" dirty="0" smtClean="0"/>
              <a:t>39% glauben sie könnten mehr tun</a:t>
            </a:r>
          </a:p>
          <a:p>
            <a:pPr marL="88900" lvl="0" indent="0" algn="r" rtl="0">
              <a:buClr>
                <a:schemeClr val="dk1"/>
              </a:buClr>
              <a:buSzPct val="166666"/>
              <a:buNone/>
            </a:pPr>
            <a:endParaRPr lang="en" sz="1200" dirty="0" smtClean="0"/>
          </a:p>
          <a:p>
            <a:pPr marL="88900" lvl="0" indent="0" algn="r" rtl="0">
              <a:buClr>
                <a:schemeClr val="dk1"/>
              </a:buClr>
              <a:buSzPct val="166666"/>
              <a:buNone/>
            </a:pPr>
            <a:r>
              <a:rPr lang="en" sz="1200" dirty="0" smtClean="0"/>
              <a:t>EU Kids O</a:t>
            </a:r>
            <a:r>
              <a:rPr lang="de-CH" sz="1200" dirty="0" smtClean="0"/>
              <a:t>n</a:t>
            </a:r>
            <a:r>
              <a:rPr lang="en" sz="1200" dirty="0" smtClean="0"/>
              <a:t>line, Schweiz: Herimda et al., 2013</a:t>
            </a:r>
            <a:endParaRPr lang="en" sz="1200" dirty="0"/>
          </a:p>
          <a:p>
            <a:endParaRPr lang="en" dirty="0"/>
          </a:p>
        </p:txBody>
      </p:sp>
    </p:spTree>
  </p:cSld>
  <p:clrMapOvr>
    <a:masterClrMapping/>
  </p:clrMapOvr>
  <p:transition spd="slow">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Shape 22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Was Sie konkret tun können</a:t>
            </a:r>
            <a:endParaRPr lang="en" dirty="0"/>
          </a:p>
        </p:txBody>
      </p:sp>
      <p:sp>
        <p:nvSpPr>
          <p:cNvPr id="226" name="Shape 22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smtClean="0"/>
              <a:t>Technische Schutzmassnahmen kennen (u. deren Grenzen)</a:t>
            </a:r>
            <a:endParaRPr lang="en" dirty="0"/>
          </a:p>
          <a:p>
            <a:pPr marL="457200" lvl="0" indent="-368300" rtl="0">
              <a:buClr>
                <a:schemeClr val="dk1"/>
              </a:buClr>
              <a:buSzPct val="166666"/>
              <a:buFont typeface="Arial"/>
              <a:buChar char="•"/>
            </a:pPr>
            <a:r>
              <a:rPr lang="en" dirty="0" smtClean="0"/>
              <a:t>Gesetzliche Grundlagen kennen (und deren Grenzen)</a:t>
            </a:r>
            <a:endParaRPr lang="en" dirty="0"/>
          </a:p>
          <a:p>
            <a:pPr marL="457200" lvl="0" indent="-368300" rtl="0">
              <a:buClr>
                <a:schemeClr val="dk1"/>
              </a:buClr>
              <a:buSzPct val="166666"/>
              <a:buFont typeface="Arial"/>
              <a:buChar char="•"/>
            </a:pPr>
            <a:r>
              <a:rPr lang="en" dirty="0" smtClean="0"/>
              <a:t>Regeln einführen und kontrollieren (soweit möglich)</a:t>
            </a:r>
            <a:endParaRPr lang="en" dirty="0"/>
          </a:p>
          <a:p>
            <a:pPr marL="457200" lvl="0" indent="-368300" rtl="0">
              <a:buClr>
                <a:schemeClr val="dk1"/>
              </a:buClr>
              <a:buSzPct val="166666"/>
              <a:buFont typeface="Arial"/>
              <a:buChar char="•"/>
            </a:pPr>
            <a:r>
              <a:rPr lang="en" dirty="0" smtClean="0"/>
              <a:t>Ihr Kind unterstützen (mit unserer 7-Schritt-Methode)</a:t>
            </a:r>
            <a:endParaRPr lang="en" dirty="0"/>
          </a:p>
          <a:p>
            <a:endParaRPr lang="en" dirty="0"/>
          </a:p>
          <a:p>
            <a:endParaRPr lang="en" dirty="0"/>
          </a:p>
        </p:txBody>
      </p:sp>
    </p:spTree>
  </p:cSld>
  <p:clrMapOvr>
    <a:masterClrMapping/>
  </p:clrMapOvr>
  <p:transition spd="slow">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Shape 231"/>
          <p:cNvSpPr txBox="1">
            <a:spLocks noGrp="1"/>
          </p:cNvSpPr>
          <p:nvPr>
            <p:ph type="title"/>
          </p:nvPr>
        </p:nvSpPr>
        <p:spPr>
          <a:xfrm>
            <a:off x="457200" y="274637"/>
            <a:ext cx="8363272" cy="1143000"/>
          </a:xfrm>
          <a:prstGeom prst="rect">
            <a:avLst/>
          </a:prstGeom>
        </p:spPr>
        <p:txBody>
          <a:bodyPr lIns="91425" tIns="91425" rIns="91425" bIns="91425" anchor="b" anchorCtr="0">
            <a:noAutofit/>
          </a:bodyPr>
          <a:lstStyle/>
          <a:p>
            <a:pPr>
              <a:buNone/>
            </a:pPr>
            <a:r>
              <a:rPr lang="en" dirty="0" smtClean="0"/>
              <a:t>Technische Schutzmassnahmen </a:t>
            </a:r>
            <a:r>
              <a:rPr lang="en" sz="1200" dirty="0" smtClean="0"/>
              <a:t>(für junge Kinder)</a:t>
            </a:r>
            <a:endParaRPr lang="en" sz="1200" dirty="0"/>
          </a:p>
        </p:txBody>
      </p:sp>
      <p:sp>
        <p:nvSpPr>
          <p:cNvPr id="232" name="Shape 23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smtClean="0"/>
              <a:t>(Antivirus und Firewall)</a:t>
            </a:r>
            <a:endParaRPr lang="en" dirty="0"/>
          </a:p>
          <a:p>
            <a:pPr marL="457200" lvl="0" indent="-368300" rtl="0">
              <a:buClr>
                <a:schemeClr val="dk1"/>
              </a:buClr>
              <a:buSzPct val="166666"/>
              <a:buFont typeface="Arial"/>
              <a:buChar char="•"/>
            </a:pPr>
            <a:r>
              <a:rPr lang="en" dirty="0" smtClean="0"/>
              <a:t>Blacklist-Kindersicherung</a:t>
            </a:r>
            <a:endParaRPr lang="en" dirty="0"/>
          </a:p>
          <a:p>
            <a:pPr marL="457200" lvl="0" indent="-368300" rtl="0">
              <a:buClr>
                <a:schemeClr val="dk1"/>
              </a:buClr>
              <a:buSzPct val="166666"/>
              <a:buFont typeface="Arial"/>
              <a:buChar char="•"/>
            </a:pPr>
            <a:r>
              <a:rPr lang="en" dirty="0" smtClean="0"/>
              <a:t>Whitelist-Kindersicherung</a:t>
            </a:r>
          </a:p>
          <a:p>
            <a:pPr marL="457200" lvl="0" indent="-368300" rtl="0">
              <a:buClr>
                <a:schemeClr val="dk1"/>
              </a:buClr>
              <a:buSzPct val="166666"/>
              <a:buFont typeface="Arial"/>
              <a:buChar char="•"/>
            </a:pPr>
            <a:r>
              <a:rPr lang="en" dirty="0" smtClean="0"/>
              <a:t>Kindersuchmaschinen (z.B. www.blinde-kuh.de; fragfinn.de)</a:t>
            </a:r>
            <a:endParaRPr lang="en" dirty="0"/>
          </a:p>
          <a:p>
            <a:endParaRPr lang="en" dirty="0"/>
          </a:p>
        </p:txBody>
      </p:sp>
    </p:spTree>
  </p:cSld>
  <p:clrMapOvr>
    <a:masterClrMapping/>
  </p:clrMapOvr>
  <p:transition spd="slow">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Shape 23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Grenzen technischer Massnahmen</a:t>
            </a:r>
            <a:endParaRPr lang="en" dirty="0"/>
          </a:p>
        </p:txBody>
      </p:sp>
      <p:sp>
        <p:nvSpPr>
          <p:cNvPr id="238" name="Shape 23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a:t>Antivirus </a:t>
            </a:r>
            <a:r>
              <a:rPr lang="en" dirty="0" smtClean="0"/>
              <a:t>und Firewall filtern keine Inhalte</a:t>
            </a:r>
            <a:endParaRPr lang="en" dirty="0"/>
          </a:p>
          <a:p>
            <a:pPr marL="457200" lvl="0" indent="-368300" rtl="0">
              <a:buClr>
                <a:schemeClr val="dk1"/>
              </a:buClr>
              <a:buSzPct val="166666"/>
              <a:buFont typeface="Arial"/>
              <a:buChar char="•"/>
            </a:pPr>
            <a:r>
              <a:rPr lang="en" dirty="0" smtClean="0"/>
              <a:t>Blacklist-Filter filtern nicht genug</a:t>
            </a:r>
            <a:endParaRPr lang="en" dirty="0"/>
          </a:p>
          <a:p>
            <a:pPr marL="457200" lvl="0" indent="-368300" rtl="0">
              <a:buClr>
                <a:schemeClr val="dk1"/>
              </a:buClr>
              <a:buSzPct val="166666"/>
              <a:buFont typeface="Arial"/>
              <a:buChar char="•"/>
            </a:pPr>
            <a:r>
              <a:rPr lang="en" dirty="0" smtClean="0"/>
              <a:t>Whitelist-Filter filtern zu viel</a:t>
            </a:r>
            <a:endParaRPr lang="en" dirty="0"/>
          </a:p>
          <a:p>
            <a:pPr marL="457200" lvl="0" indent="-368300" rtl="0">
              <a:buClr>
                <a:schemeClr val="dk1"/>
              </a:buClr>
              <a:buSzPct val="166666"/>
              <a:buFont typeface="Arial"/>
              <a:buChar char="•"/>
            </a:pPr>
            <a:r>
              <a:rPr lang="en" dirty="0" smtClean="0"/>
              <a:t>Filter schützen nur vor bekannten Gefahren </a:t>
            </a:r>
            <a:endParaRPr lang="en" dirty="0"/>
          </a:p>
          <a:p>
            <a:pPr marL="457200" lvl="0" indent="-368300" rtl="0">
              <a:buClr>
                <a:schemeClr val="dk1"/>
              </a:buClr>
              <a:buSzPct val="166666"/>
              <a:buFont typeface="Arial"/>
              <a:buChar char="•"/>
            </a:pPr>
            <a:r>
              <a:rPr lang="en" dirty="0" smtClean="0"/>
              <a:t>Filter können einfach umgangen werden (mit einem </a:t>
            </a:r>
            <a:r>
              <a:rPr lang="en" dirty="0"/>
              <a:t>Proxy)</a:t>
            </a:r>
          </a:p>
          <a:p>
            <a:endParaRPr lang="en" dirty="0"/>
          </a:p>
        </p:txBody>
      </p:sp>
    </p:spTree>
  </p:cSld>
  <p:clrMapOvr>
    <a:masterClrMapping/>
  </p:clrMapOvr>
  <p:transition spd="slow">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Gesetzeslage: Problematische Inhalte</a:t>
            </a:r>
            <a:endParaRPr lang="en" dirty="0"/>
          </a:p>
        </p:txBody>
      </p:sp>
      <p:sp>
        <p:nvSpPr>
          <p:cNvPr id="256" name="Shape 256"/>
          <p:cNvSpPr txBox="1">
            <a:spLocks noGrp="1"/>
          </p:cNvSpPr>
          <p:nvPr>
            <p:ph type="body" idx="1"/>
          </p:nvPr>
        </p:nvSpPr>
        <p:spPr>
          <a:xfrm>
            <a:off x="457200" y="1600200"/>
            <a:ext cx="86868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smtClean="0"/>
              <a:t>Pornografie mit Kindern, Tieren, Gewalt </a:t>
            </a:r>
            <a:r>
              <a:rPr lang="en" sz="1200" dirty="0" smtClean="0"/>
              <a:t>(Art</a:t>
            </a:r>
            <a:r>
              <a:rPr lang="en" sz="1200" dirty="0"/>
              <a:t>. 197 StGB)</a:t>
            </a:r>
          </a:p>
          <a:p>
            <a:pPr marL="457200" lvl="0" indent="-368300" rtl="0">
              <a:buClr>
                <a:schemeClr val="dk1"/>
              </a:buClr>
              <a:buSzPct val="166666"/>
              <a:buFont typeface="Arial"/>
              <a:buChar char="•"/>
            </a:pPr>
            <a:r>
              <a:rPr lang="en" dirty="0"/>
              <a:t>Grausame Gewaltdarstellungen </a:t>
            </a:r>
            <a:r>
              <a:rPr lang="en" sz="1200" dirty="0"/>
              <a:t>(Art. 135 StGB)</a:t>
            </a:r>
          </a:p>
          <a:p>
            <a:pPr marL="457200" lvl="0" indent="-368300" rtl="0">
              <a:buClr>
                <a:schemeClr val="dk1"/>
              </a:buClr>
              <a:buSzPct val="166666"/>
              <a:buFont typeface="Arial"/>
              <a:buChar char="•"/>
            </a:pPr>
            <a:r>
              <a:rPr lang="en" dirty="0"/>
              <a:t>Extremismus und Rassismus </a:t>
            </a:r>
            <a:r>
              <a:rPr lang="en" sz="1200" dirty="0" smtClean="0"/>
              <a:t>(Art. 261bis StGB)</a:t>
            </a:r>
            <a:endParaRPr lang="en" sz="1200" dirty="0"/>
          </a:p>
          <a:p>
            <a:pPr marL="457200" lvl="0" indent="-368300" rtl="0">
              <a:buClr>
                <a:schemeClr val="dk1"/>
              </a:buClr>
              <a:buSzPct val="166666"/>
              <a:buFont typeface="Arial"/>
              <a:buChar char="•"/>
            </a:pPr>
            <a:r>
              <a:rPr lang="en" dirty="0"/>
              <a:t>Zugänglichmachen von </a:t>
            </a:r>
            <a:r>
              <a:rPr lang="en" dirty="0" smtClean="0"/>
              <a:t>Pornographie an </a:t>
            </a:r>
            <a:r>
              <a:rPr lang="en" dirty="0"/>
              <a:t>unter </a:t>
            </a:r>
            <a:r>
              <a:rPr lang="en" dirty="0" smtClean="0"/>
              <a:t>16-J. </a:t>
            </a:r>
            <a:r>
              <a:rPr lang="en" sz="1200" dirty="0"/>
              <a:t>(Art. 197 StGB)</a:t>
            </a:r>
          </a:p>
          <a:p>
            <a:pPr marL="457200" lvl="0" indent="-368300" rtl="0">
              <a:buClr>
                <a:schemeClr val="dk1"/>
              </a:buClr>
              <a:buSzPct val="166666"/>
              <a:buFont typeface="Arial"/>
              <a:buChar char="•"/>
            </a:pPr>
            <a:r>
              <a:rPr lang="en" dirty="0"/>
              <a:t>Upload von </a:t>
            </a:r>
            <a:r>
              <a:rPr lang="en" dirty="0" smtClean="0"/>
              <a:t>urheberrechtlich geschützten </a:t>
            </a:r>
            <a:r>
              <a:rPr lang="en" dirty="0"/>
              <a:t>Inhalten </a:t>
            </a:r>
            <a:r>
              <a:rPr lang="en" sz="1200" dirty="0" smtClean="0"/>
              <a:t>(URG)</a:t>
            </a:r>
            <a:endParaRPr lang="en" sz="1200" dirty="0"/>
          </a:p>
          <a:p>
            <a:pPr marL="457200" lvl="0" indent="-368300" rtl="0">
              <a:buClr>
                <a:schemeClr val="dk1"/>
              </a:buClr>
              <a:buSzPct val="166666"/>
              <a:buFont typeface="Arial"/>
              <a:buChar char="•"/>
            </a:pPr>
            <a:r>
              <a:rPr lang="en" dirty="0"/>
              <a:t>Werbung für </a:t>
            </a:r>
            <a:r>
              <a:rPr lang="en" dirty="0" smtClean="0"/>
              <a:t>Drogen und Suchtmittel </a:t>
            </a:r>
            <a:r>
              <a:rPr lang="en" sz="1200" dirty="0"/>
              <a:t>(SR 817.06, SR 680)</a:t>
            </a:r>
          </a:p>
          <a:p>
            <a:endParaRPr lang="en" sz="1200" dirty="0"/>
          </a:p>
          <a:p>
            <a:endParaRPr lang="en" sz="1200" dirty="0"/>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sz="3200"/>
              <a:t>Neue Medien - Neue Gefahren?</a:t>
            </a:r>
          </a:p>
        </p:txBody>
      </p:sp>
      <p:sp>
        <p:nvSpPr>
          <p:cNvPr id="36" name="Shape 36"/>
          <p:cNvSpPr txBox="1">
            <a:spLocks noGrp="1"/>
          </p:cNvSpPr>
          <p:nvPr>
            <p:ph type="body" idx="1"/>
          </p:nvPr>
        </p:nvSpPr>
        <p:spPr>
          <a:xfrm>
            <a:off x="446856" y="1600200"/>
            <a:ext cx="8229600" cy="4967700"/>
          </a:xfrm>
          <a:prstGeom prst="rect">
            <a:avLst/>
          </a:prstGeom>
        </p:spPr>
        <p:txBody>
          <a:bodyPr lIns="91425" tIns="91425" rIns="91425" bIns="91425" anchor="t" anchorCtr="0">
            <a:noAutofit/>
          </a:bodyPr>
          <a:lstStyle/>
          <a:p>
            <a:pPr marL="0" lvl="0" indent="0" rtl="0">
              <a:lnSpc>
                <a:spcPct val="115000"/>
              </a:lnSpc>
              <a:spcBef>
                <a:spcPts val="500"/>
              </a:spcBef>
              <a:spcAft>
                <a:spcPts val="600"/>
              </a:spcAft>
              <a:buNone/>
            </a:pPr>
            <a:r>
              <a:rPr lang="en" sz="1800" dirty="0"/>
              <a:t>„Wer die Schrift erlernt haben wird, in dessen Seele wird zugleich mit ihr viel Vergesslichkeit kommen, denn er wird das Gedächtnis vernachlässigen.“ </a:t>
            </a:r>
            <a:endParaRPr lang="en" sz="1800" dirty="0" smtClean="0"/>
          </a:p>
          <a:p>
            <a:pPr marL="0" lvl="0" indent="0" rtl="0">
              <a:lnSpc>
                <a:spcPct val="115000"/>
              </a:lnSpc>
              <a:spcBef>
                <a:spcPts val="500"/>
              </a:spcBef>
              <a:spcAft>
                <a:spcPts val="600"/>
              </a:spcAft>
              <a:buNone/>
            </a:pPr>
            <a:r>
              <a:rPr lang="en" sz="1000" dirty="0" smtClean="0"/>
              <a:t>(Platon: Phaidros, ca. 360-370 v. Chr.  zit. nach Kassner, 1959)</a:t>
            </a:r>
          </a:p>
          <a:p>
            <a:pPr marL="0" indent="0"/>
            <a:endParaRPr lang="en" sz="1200" dirty="0"/>
          </a:p>
          <a:p>
            <a:pPr marL="0" lvl="0" indent="0" rtl="0">
              <a:lnSpc>
                <a:spcPct val="115000"/>
              </a:lnSpc>
              <a:spcBef>
                <a:spcPts val="500"/>
              </a:spcBef>
              <a:spcAft>
                <a:spcPts val="600"/>
              </a:spcAft>
              <a:buNone/>
            </a:pPr>
            <a:r>
              <a:rPr lang="en" sz="1800" dirty="0"/>
              <a:t>„Von den neun Schülern meiner Klasse, die schon fünf und mehr Stunden im Kino </a:t>
            </a:r>
            <a:r>
              <a:rPr lang="en" sz="1800" dirty="0" smtClean="0">
                <a:solidFill>
                  <a:schemeClr val="tx1"/>
                </a:solidFill>
              </a:rPr>
              <a:t>verweilten</a:t>
            </a:r>
            <a:r>
              <a:rPr lang="en" sz="1800" dirty="0" smtClean="0"/>
              <a:t>, </a:t>
            </a:r>
            <a:r>
              <a:rPr lang="en" sz="1800" dirty="0"/>
              <a:t>sind sämtliche blutarm, zerfahren, arbeitsunlustig, auch alle bis auf einen schlecht genährt und alle – ebenfalls bis auf einen – merkwürdig phantasiearm“ </a:t>
            </a:r>
            <a:endParaRPr lang="en" sz="1800" dirty="0" smtClean="0"/>
          </a:p>
          <a:p>
            <a:pPr marL="0" lvl="0" indent="0" rtl="0">
              <a:lnSpc>
                <a:spcPct val="115000"/>
              </a:lnSpc>
              <a:spcBef>
                <a:spcPts val="500"/>
              </a:spcBef>
              <a:spcAft>
                <a:spcPts val="600"/>
              </a:spcAft>
              <a:buNone/>
            </a:pPr>
            <a:r>
              <a:rPr lang="en" sz="1000" dirty="0" smtClean="0"/>
              <a:t>(Schönhuber, 1918; zit. nach Vollbrecht, 2001)</a:t>
            </a:r>
          </a:p>
          <a:p>
            <a:pPr marL="0" indent="0"/>
            <a:endParaRPr lang="en" sz="1200" dirty="0"/>
          </a:p>
          <a:p>
            <a:pPr marL="0" lvl="0" indent="0" rtl="0">
              <a:lnSpc>
                <a:spcPct val="115000"/>
              </a:lnSpc>
              <a:spcBef>
                <a:spcPts val="500"/>
              </a:spcBef>
              <a:spcAft>
                <a:spcPts val="600"/>
              </a:spcAft>
              <a:buNone/>
            </a:pPr>
            <a:r>
              <a:rPr lang="en" sz="1800" dirty="0"/>
              <a:t>„Zu viel Medienkonsum macht unsere Kinder dick, dumm und gewaltbereit</a:t>
            </a:r>
            <a:r>
              <a:rPr lang="en" sz="1800" dirty="0" smtClean="0"/>
              <a:t>.“</a:t>
            </a:r>
          </a:p>
          <a:p>
            <a:pPr marL="0" lvl="0" indent="0" rtl="0">
              <a:lnSpc>
                <a:spcPct val="115000"/>
              </a:lnSpc>
              <a:spcBef>
                <a:spcPts val="300"/>
              </a:spcBef>
              <a:spcAft>
                <a:spcPts val="600"/>
              </a:spcAft>
              <a:buNone/>
            </a:pPr>
            <a:r>
              <a:rPr lang="en" sz="1000" dirty="0" smtClean="0"/>
              <a:t>(Spitzer, 2006)</a:t>
            </a:r>
          </a:p>
          <a:p>
            <a:pPr marL="0" indent="0"/>
            <a:endParaRPr lang="en" sz="1200" dirty="0"/>
          </a:p>
        </p:txBody>
      </p:sp>
    </p:spTree>
    <p:extLst>
      <p:ext uri="{BB962C8B-B14F-4D97-AF65-F5344CB8AC3E}">
        <p14:creationId xmlns="" xmlns:p14="http://schemas.microsoft.com/office/powerpoint/2010/main" val="2724458897"/>
      </p:ext>
    </p:extLst>
  </p:cSld>
  <p:clrMapOvr>
    <a:masterClrMapping/>
  </p:clrMapOvr>
  <p:transition spd="slow">
    <p:cu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xfrm>
            <a:off x="457200" y="274637"/>
            <a:ext cx="8579296" cy="1143000"/>
          </a:xfrm>
          <a:prstGeom prst="rect">
            <a:avLst/>
          </a:prstGeom>
        </p:spPr>
        <p:txBody>
          <a:bodyPr lIns="91425" tIns="91425" rIns="91425" bIns="91425" anchor="b" anchorCtr="0">
            <a:noAutofit/>
          </a:bodyPr>
          <a:lstStyle/>
          <a:p>
            <a:pPr>
              <a:buNone/>
            </a:pPr>
            <a:r>
              <a:rPr lang="en" dirty="0" smtClean="0"/>
              <a:t>Gesetzeslage: Cybermobbing</a:t>
            </a:r>
            <a:endParaRPr lang="en" dirty="0"/>
          </a:p>
        </p:txBody>
      </p:sp>
      <p:sp>
        <p:nvSpPr>
          <p:cNvPr id="262" name="Shape 262"/>
          <p:cNvSpPr txBox="1">
            <a:spLocks noGrp="1"/>
          </p:cNvSpPr>
          <p:nvPr>
            <p:ph type="body" idx="1"/>
          </p:nvPr>
        </p:nvSpPr>
        <p:spPr>
          <a:xfrm>
            <a:off x="457200" y="1600200"/>
            <a:ext cx="8579296" cy="4967700"/>
          </a:xfrm>
          <a:prstGeom prst="rect">
            <a:avLst/>
          </a:prstGeom>
        </p:spPr>
        <p:txBody>
          <a:bodyPr lIns="91425" tIns="91425" rIns="91425" bIns="91425" anchor="t" anchorCtr="0">
            <a:noAutofit/>
          </a:bodyPr>
          <a:lstStyle/>
          <a:p>
            <a:pPr marL="457200" lvl="0" indent="-368300" rtl="0">
              <a:lnSpc>
                <a:spcPct val="120000"/>
              </a:lnSpc>
              <a:buClr>
                <a:schemeClr val="dk1"/>
              </a:buClr>
              <a:buSzPct val="166666"/>
              <a:buFont typeface="Arial"/>
              <a:buChar char="•"/>
            </a:pPr>
            <a:r>
              <a:rPr lang="en" dirty="0"/>
              <a:t>Unbefugtes Eindringen in </a:t>
            </a:r>
            <a:r>
              <a:rPr lang="en" dirty="0" smtClean="0"/>
              <a:t>Computer </a:t>
            </a:r>
            <a:r>
              <a:rPr lang="en" sz="1200" dirty="0" smtClean="0"/>
              <a:t>(Art</a:t>
            </a:r>
            <a:r>
              <a:rPr lang="en" sz="1200" dirty="0"/>
              <a:t>. 143bis StGB)</a:t>
            </a:r>
          </a:p>
          <a:p>
            <a:pPr marL="457200" lvl="0" indent="-368300" rtl="0">
              <a:lnSpc>
                <a:spcPct val="120000"/>
              </a:lnSpc>
              <a:buClr>
                <a:schemeClr val="dk1"/>
              </a:buClr>
              <a:buSzPct val="166666"/>
              <a:buFont typeface="Arial"/>
              <a:buChar char="•"/>
            </a:pPr>
            <a:r>
              <a:rPr lang="en" dirty="0" smtClean="0"/>
              <a:t>Datenbeschädigung </a:t>
            </a:r>
            <a:r>
              <a:rPr lang="en" sz="1200" dirty="0"/>
              <a:t>(Art. 144bis StGB)</a:t>
            </a:r>
          </a:p>
          <a:p>
            <a:pPr marL="457200" lvl="0" indent="-368300" rtl="0">
              <a:lnSpc>
                <a:spcPct val="120000"/>
              </a:lnSpc>
              <a:buClr>
                <a:schemeClr val="dk1"/>
              </a:buClr>
              <a:buSzPct val="166666"/>
              <a:buFont typeface="Arial"/>
              <a:buChar char="•"/>
            </a:pPr>
            <a:r>
              <a:rPr lang="en" dirty="0"/>
              <a:t>Unbefugtes Beschaffen von Personendaten </a:t>
            </a:r>
            <a:r>
              <a:rPr lang="en" sz="1200" dirty="0"/>
              <a:t>(Art.179novies StGB)</a:t>
            </a:r>
          </a:p>
          <a:p>
            <a:pPr marL="457200" lvl="0" indent="-368300">
              <a:lnSpc>
                <a:spcPct val="120000"/>
              </a:lnSpc>
              <a:buSzPct val="166666"/>
              <a:buFont typeface="Arial"/>
              <a:buChar char="•"/>
            </a:pPr>
            <a:r>
              <a:rPr lang="de-CH" kern="1200" dirty="0">
                <a:solidFill>
                  <a:schemeClr val="tx1"/>
                </a:solidFill>
              </a:rPr>
              <a:t>Verletzung des </a:t>
            </a:r>
            <a:r>
              <a:rPr lang="de-CH" kern="1200" dirty="0" smtClean="0">
                <a:solidFill>
                  <a:schemeClr val="tx1"/>
                </a:solidFill>
              </a:rPr>
              <a:t>Privatbereichs d. Aufnahmegeräte </a:t>
            </a:r>
            <a:r>
              <a:rPr lang="de-CH" sz="1200" kern="1200" dirty="0" smtClean="0">
                <a:solidFill>
                  <a:schemeClr val="tx1"/>
                </a:solidFill>
              </a:rPr>
              <a:t>(Art.179quater StGB)</a:t>
            </a:r>
            <a:endParaRPr lang="en" sz="1200" dirty="0" smtClean="0"/>
          </a:p>
          <a:p>
            <a:pPr marL="457200" lvl="0" indent="-368300" rtl="0">
              <a:lnSpc>
                <a:spcPct val="120000"/>
              </a:lnSpc>
              <a:buClr>
                <a:schemeClr val="dk1"/>
              </a:buClr>
              <a:buSzPct val="166666"/>
              <a:buFont typeface="Arial"/>
              <a:buChar char="•"/>
            </a:pPr>
            <a:r>
              <a:rPr lang="en" dirty="0" smtClean="0"/>
              <a:t>Erpressung </a:t>
            </a:r>
            <a:r>
              <a:rPr lang="en" sz="1200" dirty="0"/>
              <a:t>(Art. 156 StGB)</a:t>
            </a:r>
          </a:p>
          <a:p>
            <a:pPr marL="457200" lvl="0" indent="-368300" rtl="0">
              <a:lnSpc>
                <a:spcPct val="120000"/>
              </a:lnSpc>
              <a:buClr>
                <a:schemeClr val="dk1"/>
              </a:buClr>
              <a:buSzPct val="166666"/>
              <a:buFont typeface="Arial"/>
              <a:buChar char="•"/>
            </a:pPr>
            <a:r>
              <a:rPr lang="en" dirty="0"/>
              <a:t>Üble Nachrede </a:t>
            </a:r>
            <a:r>
              <a:rPr lang="en" sz="1200" dirty="0"/>
              <a:t>(Art. 173 StGB)</a:t>
            </a:r>
          </a:p>
          <a:p>
            <a:pPr marL="457200" lvl="0" indent="-368300" rtl="0">
              <a:lnSpc>
                <a:spcPct val="120000"/>
              </a:lnSpc>
              <a:buClr>
                <a:schemeClr val="dk1"/>
              </a:buClr>
              <a:buSzPct val="166666"/>
              <a:buFont typeface="Arial"/>
              <a:buChar char="•"/>
            </a:pPr>
            <a:r>
              <a:rPr lang="en" dirty="0"/>
              <a:t>Verleumdung </a:t>
            </a:r>
            <a:r>
              <a:rPr lang="en" sz="1200" dirty="0"/>
              <a:t>(Art. 174 StGB)</a:t>
            </a:r>
          </a:p>
          <a:p>
            <a:pPr marL="457200" lvl="0" indent="-368300" rtl="0">
              <a:lnSpc>
                <a:spcPct val="120000"/>
              </a:lnSpc>
              <a:buClr>
                <a:schemeClr val="dk1"/>
              </a:buClr>
              <a:buSzPct val="166666"/>
              <a:buFont typeface="Arial"/>
              <a:buChar char="•"/>
            </a:pPr>
            <a:r>
              <a:rPr lang="en" dirty="0"/>
              <a:t>Beschimpfung </a:t>
            </a:r>
            <a:r>
              <a:rPr lang="en" sz="1200" dirty="0"/>
              <a:t>(Art. 177 StGB)</a:t>
            </a:r>
          </a:p>
          <a:p>
            <a:pPr marL="457200" lvl="0" indent="-368300" rtl="0">
              <a:lnSpc>
                <a:spcPct val="120000"/>
              </a:lnSpc>
              <a:buClr>
                <a:schemeClr val="dk1"/>
              </a:buClr>
              <a:buSzPct val="166666"/>
              <a:buFont typeface="Arial"/>
              <a:buChar char="•"/>
            </a:pPr>
            <a:r>
              <a:rPr lang="en" dirty="0"/>
              <a:t>Drohung </a:t>
            </a:r>
            <a:r>
              <a:rPr lang="en" sz="1200" dirty="0"/>
              <a:t>(Art. 180 StGB)</a:t>
            </a:r>
          </a:p>
          <a:p>
            <a:pPr marL="457200" lvl="0" indent="-368300">
              <a:lnSpc>
                <a:spcPct val="120000"/>
              </a:lnSpc>
              <a:buClr>
                <a:schemeClr val="dk1"/>
              </a:buClr>
              <a:buSzPct val="166666"/>
              <a:buFont typeface="Arial"/>
              <a:buChar char="•"/>
            </a:pPr>
            <a:r>
              <a:rPr lang="en" dirty="0"/>
              <a:t>Nötigung </a:t>
            </a:r>
            <a:r>
              <a:rPr lang="en" sz="1200" dirty="0"/>
              <a:t>(Art. 181 StGB)</a:t>
            </a:r>
          </a:p>
        </p:txBody>
      </p:sp>
    </p:spTree>
  </p:cSld>
  <p:clrMapOvr>
    <a:masterClrMapping/>
  </p:clrMapOvr>
  <p:transition spd="slow">
    <p:cu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title"/>
          </p:nvPr>
        </p:nvSpPr>
        <p:spPr>
          <a:xfrm>
            <a:off x="457200" y="274637"/>
            <a:ext cx="8507288" cy="1143000"/>
          </a:xfrm>
          <a:prstGeom prst="rect">
            <a:avLst/>
          </a:prstGeom>
        </p:spPr>
        <p:txBody>
          <a:bodyPr lIns="91425" tIns="91425" rIns="91425" bIns="91425" anchor="b" anchorCtr="0">
            <a:noAutofit/>
          </a:bodyPr>
          <a:lstStyle/>
          <a:p>
            <a:pPr>
              <a:buNone/>
            </a:pPr>
            <a:r>
              <a:rPr lang="en" dirty="0" smtClean="0"/>
              <a:t>Gesetzeslage: Konsum und Geschäfte</a:t>
            </a:r>
            <a:endParaRPr lang="en" dirty="0"/>
          </a:p>
        </p:txBody>
      </p:sp>
      <p:sp>
        <p:nvSpPr>
          <p:cNvPr id="268" name="Shape 26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a:buSzPct val="166666"/>
              <a:buFont typeface="Arial"/>
              <a:buChar char="•"/>
            </a:pPr>
            <a:r>
              <a:rPr lang="de-CH" dirty="0"/>
              <a:t>Verträge Minderjähriger sind ungültig </a:t>
            </a:r>
            <a:r>
              <a:rPr lang="de-CH" sz="1200" dirty="0"/>
              <a:t>(Art. 19 ZGB)</a:t>
            </a:r>
          </a:p>
          <a:p>
            <a:pPr marL="857250" lvl="1" indent="-368300">
              <a:buSzPct val="98000"/>
              <a:buFont typeface="Courier New" pitchFamily="49" charset="0"/>
              <a:buChar char="o"/>
            </a:pPr>
            <a:r>
              <a:rPr lang="de-CH" dirty="0"/>
              <a:t>ausser mit Einwilligung der Eltern </a:t>
            </a:r>
          </a:p>
          <a:p>
            <a:pPr marL="857250" lvl="1" indent="-368300">
              <a:buSzPct val="98000"/>
              <a:buFont typeface="Courier New" pitchFamily="49" charset="0"/>
              <a:buChar char="o"/>
            </a:pPr>
            <a:r>
              <a:rPr lang="de-CH" dirty="0"/>
              <a:t>ausser im kleinen Umfang (z.B. Taschengeld)</a:t>
            </a:r>
          </a:p>
          <a:p>
            <a:pPr marL="857250" lvl="1" indent="-368300">
              <a:buSzPct val="98000"/>
              <a:buFont typeface="Courier New" pitchFamily="49" charset="0"/>
              <a:buChar char="o"/>
            </a:pPr>
            <a:r>
              <a:rPr lang="de-CH" dirty="0" smtClean="0"/>
              <a:t>ausser wenn urteilsfähig (ab ca. 12 Jahren) </a:t>
            </a:r>
            <a:endParaRPr lang="de-CH" dirty="0"/>
          </a:p>
          <a:p>
            <a:pPr marL="457200" lvl="0" indent="-368300">
              <a:buSzPct val="166666"/>
              <a:buFont typeface="Arial"/>
              <a:buChar char="•"/>
            </a:pPr>
            <a:r>
              <a:rPr lang="de-CH" dirty="0"/>
              <a:t>Anbieter muss Rechtsgültigkeit </a:t>
            </a:r>
            <a:r>
              <a:rPr lang="de-CH" dirty="0" smtClean="0"/>
              <a:t>prüfen</a:t>
            </a:r>
          </a:p>
          <a:p>
            <a:pPr marL="457200" lvl="0" indent="-368300">
              <a:buSzPct val="166666"/>
              <a:buFont typeface="Arial"/>
              <a:buChar char="•"/>
            </a:pPr>
            <a:r>
              <a:rPr lang="de-CH" dirty="0" smtClean="0"/>
              <a:t>Abmahnung wie in Deutschland gibt es in der Schweiz nicht</a:t>
            </a:r>
            <a:endParaRPr lang="de-CH" dirty="0"/>
          </a:p>
          <a:p>
            <a:pPr>
              <a:buNone/>
            </a:pPr>
            <a:endParaRPr lang="en" dirty="0"/>
          </a:p>
        </p:txBody>
      </p:sp>
    </p:spTree>
  </p:cSld>
  <p:clrMapOvr>
    <a:masterClrMapping/>
  </p:clrMapOvr>
  <p:transition spd="slow">
    <p:cu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title"/>
          </p:nvPr>
        </p:nvSpPr>
        <p:spPr>
          <a:xfrm>
            <a:off x="457200" y="274637"/>
            <a:ext cx="8507288" cy="1143000"/>
          </a:xfrm>
          <a:prstGeom prst="rect">
            <a:avLst/>
          </a:prstGeom>
        </p:spPr>
        <p:txBody>
          <a:bodyPr lIns="91425" tIns="91425" rIns="91425" bIns="91425" anchor="b" anchorCtr="0">
            <a:noAutofit/>
          </a:bodyPr>
          <a:lstStyle/>
          <a:p>
            <a:pPr>
              <a:buNone/>
            </a:pPr>
            <a:r>
              <a:rPr lang="en" dirty="0" smtClean="0"/>
              <a:t>Wann zur Polizei?</a:t>
            </a:r>
            <a:endParaRPr lang="en" dirty="0"/>
          </a:p>
        </p:txBody>
      </p:sp>
      <p:sp>
        <p:nvSpPr>
          <p:cNvPr id="268" name="Shape 26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31800" indent="-342900">
              <a:buSzPct val="166666"/>
            </a:pPr>
            <a:r>
              <a:rPr lang="de-CH" dirty="0" smtClean="0">
                <a:solidFill>
                  <a:schemeClr val="tx1"/>
                </a:solidFill>
              </a:rPr>
              <a:t>Für Beratung (Jugenddienste)</a:t>
            </a:r>
          </a:p>
          <a:p>
            <a:pPr marL="431800" indent="-342900">
              <a:buSzPct val="166666"/>
            </a:pPr>
            <a:r>
              <a:rPr lang="de-CH" dirty="0" smtClean="0">
                <a:solidFill>
                  <a:schemeClr val="tx1"/>
                </a:solidFill>
              </a:rPr>
              <a:t>Im Notfall Notruf: 117</a:t>
            </a:r>
          </a:p>
          <a:p>
            <a:pPr marL="431800" indent="-342900">
              <a:buSzPct val="166666"/>
            </a:pPr>
            <a:r>
              <a:rPr lang="de-CH" dirty="0" smtClean="0">
                <a:solidFill>
                  <a:schemeClr val="tx1"/>
                </a:solidFill>
              </a:rPr>
              <a:t>Bei schweren Verstössen</a:t>
            </a:r>
          </a:p>
          <a:p>
            <a:pPr marL="431800" indent="-342900">
              <a:buSzPct val="166666"/>
            </a:pPr>
            <a:r>
              <a:rPr lang="de-CH" dirty="0" smtClean="0">
                <a:solidFill>
                  <a:schemeClr val="tx1"/>
                </a:solidFill>
              </a:rPr>
              <a:t>Bei leichteren Verstössen, wenn alles andere versagt</a:t>
            </a:r>
          </a:p>
          <a:p>
            <a:pPr marL="431800" indent="-342900">
              <a:buSzPct val="166666"/>
            </a:pPr>
            <a:r>
              <a:rPr lang="de-CH" dirty="0" smtClean="0">
                <a:solidFill>
                  <a:schemeClr val="tx1"/>
                </a:solidFill>
              </a:rPr>
              <a:t>Für Minderjährige gilt das Jugendstrafrecht </a:t>
            </a:r>
            <a:endParaRPr lang="de-CH" dirty="0">
              <a:solidFill>
                <a:schemeClr val="tx1"/>
              </a:solidFill>
            </a:endParaRPr>
          </a:p>
        </p:txBody>
      </p:sp>
    </p:spTree>
    <p:extLst>
      <p:ext uri="{BB962C8B-B14F-4D97-AF65-F5344CB8AC3E}">
        <p14:creationId xmlns="" xmlns:p14="http://schemas.microsoft.com/office/powerpoint/2010/main" val="2172870551"/>
      </p:ext>
    </p:extLst>
  </p:cSld>
  <p:clrMapOvr>
    <a:masterClrMapping/>
  </p:clrMapOvr>
  <p:transition spd="slow">
    <p:cu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Was macht die Polizei?</a:t>
            </a:r>
            <a:endParaRPr lang="de-CH" dirty="0"/>
          </a:p>
        </p:txBody>
      </p:sp>
      <p:sp>
        <p:nvSpPr>
          <p:cNvPr id="3" name="Textplatzhalter 2"/>
          <p:cNvSpPr>
            <a:spLocks noGrp="1"/>
          </p:cNvSpPr>
          <p:nvPr>
            <p:ph type="body" idx="1"/>
          </p:nvPr>
        </p:nvSpPr>
        <p:spPr>
          <a:xfrm>
            <a:off x="457200" y="1600200"/>
            <a:ext cx="8579296" cy="4967700"/>
          </a:xfrm>
        </p:spPr>
        <p:txBody>
          <a:bodyPr/>
          <a:lstStyle/>
          <a:p>
            <a:pPr marL="88900" indent="0">
              <a:buSzPct val="166666"/>
              <a:buNone/>
            </a:pPr>
            <a:r>
              <a:rPr lang="de-CH" dirty="0" smtClean="0">
                <a:solidFill>
                  <a:schemeClr val="tx1"/>
                </a:solidFill>
              </a:rPr>
              <a:t>Die Polizei muss informiert sein, damit sie handeln kann.</a:t>
            </a:r>
          </a:p>
          <a:p>
            <a:pPr marL="431800" indent="-342900">
              <a:buSzPct val="166666"/>
            </a:pPr>
            <a:r>
              <a:rPr lang="de-CH" dirty="0" smtClean="0">
                <a:solidFill>
                  <a:schemeClr val="tx1"/>
                </a:solidFill>
              </a:rPr>
              <a:t>Schwere Delikte (Offizialdelikte): Jeder kann melden</a:t>
            </a:r>
            <a:endParaRPr lang="de-CH" dirty="0">
              <a:solidFill>
                <a:schemeClr val="tx1"/>
              </a:solidFill>
            </a:endParaRPr>
          </a:p>
          <a:p>
            <a:pPr marL="431800" indent="-342900">
              <a:buSzPct val="166666"/>
            </a:pPr>
            <a:r>
              <a:rPr lang="de-CH" dirty="0" smtClean="0">
                <a:solidFill>
                  <a:schemeClr val="tx1"/>
                </a:solidFill>
              </a:rPr>
              <a:t>Leichte Delikte (Antragsdelikte): Opfer stellt Strafantrag</a:t>
            </a:r>
          </a:p>
          <a:p>
            <a:pPr marL="88900" indent="0">
              <a:buSzPct val="166666"/>
              <a:buNone/>
            </a:pPr>
            <a:endParaRPr lang="de-CH" dirty="0">
              <a:solidFill>
                <a:schemeClr val="tx1"/>
              </a:solidFill>
            </a:endParaRPr>
          </a:p>
          <a:p>
            <a:pPr marL="88900" indent="0">
              <a:buSzPct val="166666"/>
              <a:buNone/>
            </a:pPr>
            <a:r>
              <a:rPr lang="de-CH" dirty="0" smtClean="0">
                <a:solidFill>
                  <a:schemeClr val="tx1"/>
                </a:solidFill>
              </a:rPr>
              <a:t>Die Polizei sammelt Beweise und prüft die strafrechtliche Relevanz</a:t>
            </a:r>
          </a:p>
          <a:p>
            <a:pPr marL="431800" indent="-342900">
              <a:buSzPct val="166666"/>
            </a:pPr>
            <a:r>
              <a:rPr lang="de-CH" dirty="0" smtClean="0">
                <a:solidFill>
                  <a:schemeClr val="tx1"/>
                </a:solidFill>
              </a:rPr>
              <a:t>Alle Beweismittel mitbringen (Printscreens, etc. ) </a:t>
            </a:r>
          </a:p>
          <a:p>
            <a:pPr marL="431800" indent="-342900">
              <a:buSzPct val="166666"/>
            </a:pPr>
            <a:r>
              <a:rPr lang="de-CH" dirty="0" smtClean="0">
                <a:solidFill>
                  <a:schemeClr val="tx1"/>
                </a:solidFill>
              </a:rPr>
              <a:t>Die Opferhilfe berät im Vorfeld. </a:t>
            </a:r>
          </a:p>
          <a:p>
            <a:pPr marL="431800" indent="-342900">
              <a:buSzPct val="166666"/>
              <a:buFontTx/>
              <a:buChar char="-"/>
            </a:pPr>
            <a:endParaRPr lang="de-CH" sz="1600" dirty="0" smtClean="0"/>
          </a:p>
          <a:p>
            <a:pPr marL="457200" lvl="0" indent="-368300">
              <a:buSzPct val="166666"/>
              <a:buFont typeface="Arial"/>
              <a:buChar char="•"/>
            </a:pPr>
            <a:endParaRPr lang="de-CH" dirty="0"/>
          </a:p>
        </p:txBody>
      </p:sp>
    </p:spTree>
    <p:extLst>
      <p:ext uri="{BB962C8B-B14F-4D97-AF65-F5344CB8AC3E}">
        <p14:creationId xmlns="" xmlns:p14="http://schemas.microsoft.com/office/powerpoint/2010/main" val="4211235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title"/>
          </p:nvPr>
        </p:nvSpPr>
        <p:spPr>
          <a:xfrm>
            <a:off x="457200" y="274637"/>
            <a:ext cx="8507288" cy="1143000"/>
          </a:xfrm>
          <a:prstGeom prst="rect">
            <a:avLst/>
          </a:prstGeom>
        </p:spPr>
        <p:txBody>
          <a:bodyPr lIns="91425" tIns="91425" rIns="91425" bIns="91425" anchor="b" anchorCtr="0">
            <a:noAutofit/>
          </a:bodyPr>
          <a:lstStyle/>
          <a:p>
            <a:pPr>
              <a:buNone/>
            </a:pPr>
            <a:r>
              <a:rPr lang="en" dirty="0" smtClean="0"/>
              <a:t>Grenzen gesetzlicher Möglichkeiten</a:t>
            </a:r>
            <a:endParaRPr lang="en" dirty="0"/>
          </a:p>
        </p:txBody>
      </p:sp>
      <p:sp>
        <p:nvSpPr>
          <p:cNvPr id="268" name="Shape 26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smtClean="0"/>
              <a:t>Die Schuldigen sind im Internet teilweise schwer zu finden</a:t>
            </a:r>
          </a:p>
          <a:p>
            <a:pPr marL="457200" lvl="0" indent="-368300" rtl="0">
              <a:buClr>
                <a:schemeClr val="dk1"/>
              </a:buClr>
              <a:buSzPct val="166666"/>
              <a:buFont typeface="Arial"/>
              <a:buChar char="•"/>
            </a:pPr>
            <a:r>
              <a:rPr lang="en" dirty="0" smtClean="0"/>
              <a:t>Alte Gesetze passen nicht immer für neue Probleme</a:t>
            </a:r>
            <a:endParaRPr lang="en" dirty="0"/>
          </a:p>
          <a:p>
            <a:pPr marL="457200" indent="-368300">
              <a:buSzPct val="166666"/>
              <a:buFont typeface="Arial"/>
              <a:buChar char="•"/>
            </a:pPr>
            <a:r>
              <a:rPr lang="en" dirty="0"/>
              <a:t>Internationale Rechtshilfe kann schwierig sein</a:t>
            </a:r>
          </a:p>
          <a:p>
            <a:pPr marL="457200" lvl="0" indent="-368300" rtl="0">
              <a:buClr>
                <a:schemeClr val="dk1"/>
              </a:buClr>
              <a:buSzPct val="166666"/>
              <a:buFont typeface="Arial"/>
              <a:buChar char="•"/>
            </a:pPr>
            <a:r>
              <a:rPr lang="en" dirty="0" smtClean="0"/>
              <a:t>Richterlicher Ermessenspielraum</a:t>
            </a:r>
          </a:p>
          <a:p>
            <a:pPr marL="457200" indent="-368300">
              <a:buSzPct val="166666"/>
              <a:buFont typeface="Arial"/>
              <a:buChar char="•"/>
            </a:pPr>
            <a:r>
              <a:rPr lang="en" dirty="0"/>
              <a:t>Strafverfolgung ist nicht immer </a:t>
            </a:r>
            <a:r>
              <a:rPr lang="en" dirty="0" smtClean="0"/>
              <a:t>sinnvoll</a:t>
            </a:r>
          </a:p>
          <a:p>
            <a:pPr marL="457200" indent="-368300">
              <a:buSzPct val="166666"/>
              <a:buFont typeface="Arial"/>
              <a:buChar char="•"/>
            </a:pPr>
            <a:r>
              <a:rPr lang="en" dirty="0" smtClean="0"/>
              <a:t>Lassen Sie sich beraten</a:t>
            </a:r>
            <a:endParaRPr lang="en" dirty="0"/>
          </a:p>
          <a:p>
            <a:endParaRPr lang="en" dirty="0"/>
          </a:p>
        </p:txBody>
      </p:sp>
    </p:spTree>
    <p:extLst>
      <p:ext uri="{BB962C8B-B14F-4D97-AF65-F5344CB8AC3E}">
        <p14:creationId xmlns="" xmlns:p14="http://schemas.microsoft.com/office/powerpoint/2010/main" val="3403805753"/>
      </p:ext>
    </p:extLst>
  </p:cSld>
  <p:clrMapOvr>
    <a:masterClrMapping/>
  </p:clrMapOvr>
  <p:transition spd="slow">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Elterliche Kontrolle</a:t>
            </a:r>
            <a:endParaRPr lang="en" dirty="0"/>
          </a:p>
        </p:txBody>
      </p:sp>
      <p:sp>
        <p:nvSpPr>
          <p:cNvPr id="244" name="Shape 24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smtClean="0"/>
              <a:t>Zugang und Nutzungszeiten einschränken</a:t>
            </a:r>
            <a:endParaRPr lang="en" dirty="0"/>
          </a:p>
          <a:p>
            <a:pPr marL="457200" lvl="0" indent="-368300" rtl="0">
              <a:buClr>
                <a:schemeClr val="dk1"/>
              </a:buClr>
              <a:buSzPct val="166666"/>
              <a:buFont typeface="Arial"/>
              <a:buChar char="•"/>
            </a:pPr>
            <a:r>
              <a:rPr lang="en" dirty="0" smtClean="0"/>
              <a:t>Regeln und Konsequenzen abmachen</a:t>
            </a:r>
            <a:endParaRPr lang="en" dirty="0"/>
          </a:p>
          <a:p>
            <a:pPr marL="457200" lvl="0" indent="-368300" rtl="0">
              <a:buClr>
                <a:schemeClr val="dk1"/>
              </a:buClr>
              <a:buSzPct val="166666"/>
              <a:buFont typeface="Arial"/>
              <a:buChar char="•"/>
            </a:pPr>
            <a:r>
              <a:rPr lang="en" dirty="0" smtClean="0"/>
              <a:t>Browserchronik / Mobilfunklogs überprüfen</a:t>
            </a:r>
            <a:endParaRPr lang="en" dirty="0"/>
          </a:p>
          <a:p>
            <a:pPr marL="457200" lvl="0" indent="-368300" rtl="0">
              <a:buClr>
                <a:schemeClr val="dk1"/>
              </a:buClr>
              <a:buSzPct val="166666"/>
              <a:buFont typeface="Arial"/>
              <a:buChar char="•"/>
            </a:pPr>
            <a:r>
              <a:rPr lang="en" dirty="0" smtClean="0"/>
              <a:t>Altersbeschränkungen beachten (PEGI</a:t>
            </a:r>
            <a:r>
              <a:rPr lang="en" dirty="0"/>
              <a:t>, FSK etc</a:t>
            </a:r>
            <a:r>
              <a:rPr lang="en" dirty="0" smtClean="0"/>
              <a:t>.)</a:t>
            </a:r>
          </a:p>
          <a:p>
            <a:pPr marL="457200" lvl="0" indent="-368300" rtl="0">
              <a:buClr>
                <a:schemeClr val="dk1"/>
              </a:buClr>
              <a:buSzPct val="166666"/>
              <a:buFont typeface="Arial"/>
              <a:buChar char="•"/>
            </a:pPr>
            <a:r>
              <a:rPr lang="en" dirty="0" smtClean="0"/>
              <a:t>Medien vorgängig selbst anschauen (wenn möglich)</a:t>
            </a:r>
          </a:p>
          <a:p>
            <a:pPr marL="457200" lvl="0" indent="-368300" rtl="0">
              <a:buClr>
                <a:schemeClr val="dk1"/>
              </a:buClr>
              <a:buSzPct val="166666"/>
              <a:buFont typeface="Arial"/>
              <a:buChar char="•"/>
            </a:pPr>
            <a:r>
              <a:rPr lang="en" dirty="0" smtClean="0"/>
              <a:t>Bei jüngeren Kindern eher möglich als bei älteren</a:t>
            </a:r>
            <a:endParaRPr lang="en" dirty="0"/>
          </a:p>
          <a:p>
            <a:endParaRPr lang="en" dirty="0"/>
          </a:p>
        </p:txBody>
      </p:sp>
    </p:spTree>
  </p:cSld>
  <p:clrMapOvr>
    <a:masterClrMapping/>
  </p:clrMapOvr>
  <p:transition spd="slow">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Altersfreigaben</a:t>
            </a:r>
            <a:endParaRPr lang="de-CH" dirty="0"/>
          </a:p>
        </p:txBody>
      </p:sp>
      <p:sp>
        <p:nvSpPr>
          <p:cNvPr id="3" name="Textplatzhalter 2"/>
          <p:cNvSpPr>
            <a:spLocks noGrp="1"/>
          </p:cNvSpPr>
          <p:nvPr>
            <p:ph type="body" idx="1"/>
          </p:nvPr>
        </p:nvSpPr>
        <p:spPr/>
        <p:txBody>
          <a:bodyPr/>
          <a:lstStyle/>
          <a:p>
            <a:r>
              <a:rPr lang="de-CH" dirty="0" smtClean="0">
                <a:hlinkClick r:id="rId3"/>
              </a:rPr>
              <a:t>www.pegi.info</a:t>
            </a:r>
            <a:r>
              <a:rPr lang="de-CH" dirty="0"/>
              <a:t> </a:t>
            </a:r>
            <a:r>
              <a:rPr lang="de-CH" sz="1200" dirty="0" smtClean="0"/>
              <a:t>(Games)</a:t>
            </a:r>
          </a:p>
          <a:p>
            <a:endParaRPr lang="de-CH" dirty="0" smtClean="0"/>
          </a:p>
          <a:p>
            <a:endParaRPr lang="de-CH" dirty="0" smtClean="0"/>
          </a:p>
          <a:p>
            <a:r>
              <a:rPr lang="de-CH" dirty="0" smtClean="0">
                <a:hlinkClick r:id="rId4"/>
              </a:rPr>
              <a:t>www.usk.de</a:t>
            </a:r>
            <a:r>
              <a:rPr lang="de-CH" dirty="0" smtClean="0"/>
              <a:t> </a:t>
            </a:r>
            <a:r>
              <a:rPr lang="de-CH" sz="1200" dirty="0" smtClean="0"/>
              <a:t>(Games</a:t>
            </a:r>
            <a:r>
              <a:rPr lang="de-CH" sz="1200" dirty="0"/>
              <a:t>)</a:t>
            </a:r>
          </a:p>
          <a:p>
            <a:endParaRPr lang="de-CH" dirty="0" smtClean="0">
              <a:hlinkClick r:id="rId5"/>
            </a:endParaRPr>
          </a:p>
          <a:p>
            <a:r>
              <a:rPr lang="de-CH" dirty="0" smtClean="0">
                <a:hlinkClick r:id="rId5"/>
              </a:rPr>
              <a:t>www.fsk.de</a:t>
            </a:r>
            <a:r>
              <a:rPr lang="de-CH" dirty="0" smtClean="0"/>
              <a:t> </a:t>
            </a:r>
            <a:r>
              <a:rPr lang="de-CH" sz="1200" dirty="0" smtClean="0"/>
              <a:t>(Video/Filme)</a:t>
            </a:r>
          </a:p>
          <a:p>
            <a:endParaRPr lang="de-CH" dirty="0" smtClean="0">
              <a:hlinkClick r:id="rId6"/>
            </a:endParaRPr>
          </a:p>
          <a:p>
            <a:r>
              <a:rPr lang="de-CH" dirty="0" smtClean="0">
                <a:hlinkClick r:id="rId6"/>
              </a:rPr>
              <a:t>www.svv-video.ch</a:t>
            </a:r>
            <a:r>
              <a:rPr lang="de-CH" dirty="0" smtClean="0"/>
              <a:t> </a:t>
            </a:r>
            <a:r>
              <a:rPr lang="de-CH" sz="1200" dirty="0" smtClean="0"/>
              <a:t>(Video/Filme)</a:t>
            </a:r>
          </a:p>
          <a:p>
            <a:endParaRPr lang="de-CH" dirty="0"/>
          </a:p>
        </p:txBody>
      </p:sp>
      <p:pic>
        <p:nvPicPr>
          <p:cNvPr id="1027" name="Picture 3" descr="C:\Users\dopet\Desktop\violence.gif"/>
          <p:cNvPicPr>
            <a:picLocks noChangeAspect="1" noChangeArrowheads="1"/>
          </p:cNvPicPr>
          <p:nvPr/>
        </p:nvPicPr>
        <p:blipFill>
          <a:blip r:embed="rId7">
            <a:extLst>
              <a:ext uri="{28A0092B-C50C-407E-A947-70E740481C1C}">
                <a14:useLocalDpi xmlns="" xmlns:a14="http://schemas.microsoft.com/office/drawing/2010/main" val="0"/>
              </a:ext>
            </a:extLst>
          </a:blip>
          <a:srcRect/>
          <a:stretch>
            <a:fillRect/>
          </a:stretch>
        </p:blipFill>
        <p:spPr bwMode="auto">
          <a:xfrm>
            <a:off x="4217293" y="2551559"/>
            <a:ext cx="571500" cy="571500"/>
          </a:xfrm>
          <a:prstGeom prst="rect">
            <a:avLst/>
          </a:prstGeom>
          <a:noFill/>
          <a:extLst>
            <a:ext uri="{909E8E84-426E-40DD-AFC4-6F175D3DCCD1}">
              <a14:hiddenFill xmlns="" xmlns:a14="http://schemas.microsoft.com/office/drawing/2010/main">
                <a:solidFill>
                  <a:srgbClr val="FFFFFF"/>
                </a:solidFill>
              </a14:hiddenFill>
            </a:ext>
          </a:extLst>
        </p:spPr>
      </p:pic>
      <p:pic>
        <p:nvPicPr>
          <p:cNvPr id="1028" name="Picture 4" descr="C:\Users\dopet\Desktop\pegi\320.gif"/>
          <p:cNvPicPr>
            <a:picLocks noChangeAspect="1" noChangeArrowheads="1"/>
          </p:cNvPicPr>
          <p:nvPr/>
        </p:nvPicPr>
        <p:blipFill>
          <a:blip r:embed="rId8">
            <a:extLst>
              <a:ext uri="{28A0092B-C50C-407E-A947-70E740481C1C}">
                <a14:useLocalDpi xmlns="" xmlns:a14="http://schemas.microsoft.com/office/drawing/2010/main" val="0"/>
              </a:ext>
            </a:extLst>
          </a:blip>
          <a:srcRect/>
          <a:stretch>
            <a:fillRect/>
          </a:stretch>
        </p:blipFill>
        <p:spPr bwMode="auto">
          <a:xfrm>
            <a:off x="4217293" y="1687463"/>
            <a:ext cx="571500" cy="695325"/>
          </a:xfrm>
          <a:prstGeom prst="rect">
            <a:avLst/>
          </a:prstGeom>
          <a:noFill/>
          <a:extLst>
            <a:ext uri="{909E8E84-426E-40DD-AFC4-6F175D3DCCD1}">
              <a14:hiddenFill xmlns="" xmlns:a14="http://schemas.microsoft.com/office/drawing/2010/main">
                <a:solidFill>
                  <a:srgbClr val="FFFFFF"/>
                </a:solidFill>
              </a14:hiddenFill>
            </a:ext>
          </a:extLst>
        </p:spPr>
      </p:pic>
      <p:pic>
        <p:nvPicPr>
          <p:cNvPr id="1029" name="Picture 5" descr="C:\Users\dopet\Desktop\pegi\321.gif"/>
          <p:cNvPicPr>
            <a:picLocks noChangeAspect="1" noChangeArrowheads="1"/>
          </p:cNvPicPr>
          <p:nvPr/>
        </p:nvPicPr>
        <p:blipFill>
          <a:blip r:embed="rId9">
            <a:extLst>
              <a:ext uri="{28A0092B-C50C-407E-A947-70E740481C1C}">
                <a14:useLocalDpi xmlns="" xmlns:a14="http://schemas.microsoft.com/office/drawing/2010/main" val="0"/>
              </a:ext>
            </a:extLst>
          </a:blip>
          <a:srcRect/>
          <a:stretch>
            <a:fillRect/>
          </a:stretch>
        </p:blipFill>
        <p:spPr bwMode="auto">
          <a:xfrm>
            <a:off x="4922143" y="1687463"/>
            <a:ext cx="571500" cy="695325"/>
          </a:xfrm>
          <a:prstGeom prst="rect">
            <a:avLst/>
          </a:prstGeom>
          <a:noFill/>
          <a:extLst>
            <a:ext uri="{909E8E84-426E-40DD-AFC4-6F175D3DCCD1}">
              <a14:hiddenFill xmlns="" xmlns:a14="http://schemas.microsoft.com/office/drawing/2010/main">
                <a:solidFill>
                  <a:srgbClr val="FFFFFF"/>
                </a:solidFill>
              </a14:hiddenFill>
            </a:ext>
          </a:extLst>
        </p:spPr>
      </p:pic>
      <p:pic>
        <p:nvPicPr>
          <p:cNvPr id="1030" name="Picture 6" descr="C:\Users\dopet\Desktop\pegi\322.gif"/>
          <p:cNvPicPr>
            <a:picLocks noChangeAspect="1" noChangeArrowheads="1"/>
          </p:cNvPicPr>
          <p:nvPr/>
        </p:nvPicPr>
        <p:blipFill>
          <a:blip r:embed="rId10">
            <a:extLst>
              <a:ext uri="{28A0092B-C50C-407E-A947-70E740481C1C}">
                <a14:useLocalDpi xmlns="" xmlns:a14="http://schemas.microsoft.com/office/drawing/2010/main" val="0"/>
              </a:ext>
            </a:extLst>
          </a:blip>
          <a:srcRect/>
          <a:stretch>
            <a:fillRect/>
          </a:stretch>
        </p:blipFill>
        <p:spPr bwMode="auto">
          <a:xfrm>
            <a:off x="5656684" y="1687463"/>
            <a:ext cx="571500" cy="695325"/>
          </a:xfrm>
          <a:prstGeom prst="rect">
            <a:avLst/>
          </a:prstGeom>
          <a:noFill/>
          <a:extLst>
            <a:ext uri="{909E8E84-426E-40DD-AFC4-6F175D3DCCD1}">
              <a14:hiddenFill xmlns="" xmlns:a14="http://schemas.microsoft.com/office/drawing/2010/main">
                <a:solidFill>
                  <a:srgbClr val="FFFFFF"/>
                </a:solidFill>
              </a14:hiddenFill>
            </a:ext>
          </a:extLst>
        </p:spPr>
      </p:pic>
      <p:pic>
        <p:nvPicPr>
          <p:cNvPr id="1031" name="Picture 7" descr="C:\Users\dopet\Desktop\pegi\323.gif"/>
          <p:cNvPicPr>
            <a:picLocks noChangeAspect="1" noChangeArrowheads="1"/>
          </p:cNvPicPr>
          <p:nvPr/>
        </p:nvPicPr>
        <p:blipFill>
          <a:blip r:embed="rId11">
            <a:extLst>
              <a:ext uri="{28A0092B-C50C-407E-A947-70E740481C1C}">
                <a14:useLocalDpi xmlns="" xmlns:a14="http://schemas.microsoft.com/office/drawing/2010/main" val="0"/>
              </a:ext>
            </a:extLst>
          </a:blip>
          <a:srcRect/>
          <a:stretch>
            <a:fillRect/>
          </a:stretch>
        </p:blipFill>
        <p:spPr bwMode="auto">
          <a:xfrm>
            <a:off x="6372200" y="1687463"/>
            <a:ext cx="571500" cy="695325"/>
          </a:xfrm>
          <a:prstGeom prst="rect">
            <a:avLst/>
          </a:prstGeom>
          <a:noFill/>
          <a:extLst>
            <a:ext uri="{909E8E84-426E-40DD-AFC4-6F175D3DCCD1}">
              <a14:hiddenFill xmlns="" xmlns:a14="http://schemas.microsoft.com/office/drawing/2010/main">
                <a:solidFill>
                  <a:srgbClr val="FFFFFF"/>
                </a:solidFill>
              </a14:hiddenFill>
            </a:ext>
          </a:extLst>
        </p:spPr>
      </p:pic>
      <p:pic>
        <p:nvPicPr>
          <p:cNvPr id="1032" name="Picture 8" descr="C:\Users\dopet\Desktop\pegi\324.gif"/>
          <p:cNvPicPr>
            <a:picLocks noChangeAspect="1" noChangeArrowheads="1"/>
          </p:cNvPicPr>
          <p:nvPr/>
        </p:nvPicPr>
        <p:blipFill>
          <a:blip r:embed="rId12">
            <a:extLst>
              <a:ext uri="{28A0092B-C50C-407E-A947-70E740481C1C}">
                <a14:useLocalDpi xmlns="" xmlns:a14="http://schemas.microsoft.com/office/drawing/2010/main" val="0"/>
              </a:ext>
            </a:extLst>
          </a:blip>
          <a:srcRect/>
          <a:stretch>
            <a:fillRect/>
          </a:stretch>
        </p:blipFill>
        <p:spPr bwMode="auto">
          <a:xfrm>
            <a:off x="7092280" y="1687463"/>
            <a:ext cx="571500" cy="695325"/>
          </a:xfrm>
          <a:prstGeom prst="rect">
            <a:avLst/>
          </a:prstGeom>
          <a:noFill/>
          <a:extLst>
            <a:ext uri="{909E8E84-426E-40DD-AFC4-6F175D3DCCD1}">
              <a14:hiddenFill xmlns="" xmlns:a14="http://schemas.microsoft.com/office/drawing/2010/main">
                <a:solidFill>
                  <a:srgbClr val="FFFFFF"/>
                </a:solidFill>
              </a14:hiddenFill>
            </a:ext>
          </a:extLst>
        </p:spPr>
      </p:pic>
      <p:pic>
        <p:nvPicPr>
          <p:cNvPr id="1033" name="Picture 9" descr="C:\Users\dopet\Desktop\pegi\discrimination.gif"/>
          <p:cNvPicPr>
            <a:picLocks noChangeAspect="1" noChangeArrowheads="1"/>
          </p:cNvPicPr>
          <p:nvPr/>
        </p:nvPicPr>
        <p:blipFill>
          <a:blip r:embed="rId13">
            <a:extLst>
              <a:ext uri="{28A0092B-C50C-407E-A947-70E740481C1C}">
                <a14:useLocalDpi xmlns="" xmlns:a14="http://schemas.microsoft.com/office/drawing/2010/main" val="0"/>
              </a:ext>
            </a:extLst>
          </a:blip>
          <a:srcRect/>
          <a:stretch>
            <a:fillRect/>
          </a:stretch>
        </p:blipFill>
        <p:spPr bwMode="auto">
          <a:xfrm>
            <a:off x="4932040" y="2551559"/>
            <a:ext cx="571500" cy="5715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4" name="Picture 10" descr="C:\Users\dopet\Desktop\pegi\drugs.gif"/>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5652120" y="2551559"/>
            <a:ext cx="571500" cy="5715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5" name="Picture 11" descr="C:\Users\dopet\Desktop\pegi\fear.gif"/>
          <p:cNvPicPr>
            <a:picLocks noChangeAspect="1" noChangeArrowheads="1"/>
          </p:cNvPicPr>
          <p:nvPr/>
        </p:nvPicPr>
        <p:blipFill>
          <a:blip r:embed="rId15">
            <a:extLst>
              <a:ext uri="{28A0092B-C50C-407E-A947-70E740481C1C}">
                <a14:useLocalDpi xmlns="" xmlns:a14="http://schemas.microsoft.com/office/drawing/2010/main" val="0"/>
              </a:ext>
            </a:extLst>
          </a:blip>
          <a:srcRect/>
          <a:stretch>
            <a:fillRect/>
          </a:stretch>
        </p:blipFill>
        <p:spPr bwMode="auto">
          <a:xfrm>
            <a:off x="6372200" y="2551559"/>
            <a:ext cx="571500" cy="5715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6" name="Picture 12" descr="C:\Users\dopet\Desktop\pegi\gambling.gif"/>
          <p:cNvPicPr>
            <a:picLocks noChangeAspect="1" noChangeArrowheads="1"/>
          </p:cNvPicPr>
          <p:nvPr/>
        </p:nvPicPr>
        <p:blipFill>
          <a:blip r:embed="rId16">
            <a:extLst>
              <a:ext uri="{28A0092B-C50C-407E-A947-70E740481C1C}">
                <a14:useLocalDpi xmlns="" xmlns:a14="http://schemas.microsoft.com/office/drawing/2010/main" val="0"/>
              </a:ext>
            </a:extLst>
          </a:blip>
          <a:srcRect/>
          <a:stretch>
            <a:fillRect/>
          </a:stretch>
        </p:blipFill>
        <p:spPr bwMode="auto">
          <a:xfrm>
            <a:off x="7096844" y="2556123"/>
            <a:ext cx="571500" cy="5715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7" name="Picture 13" descr="C:\Users\dopet\Desktop\pegi\sex.gif"/>
          <p:cNvPicPr>
            <a:picLocks noChangeAspect="1" noChangeArrowheads="1"/>
          </p:cNvPicPr>
          <p:nvPr/>
        </p:nvPicPr>
        <p:blipFill>
          <a:blip r:embed="rId17">
            <a:extLst>
              <a:ext uri="{28A0092B-C50C-407E-A947-70E740481C1C}">
                <a14:useLocalDpi xmlns="" xmlns:a14="http://schemas.microsoft.com/office/drawing/2010/main" val="0"/>
              </a:ext>
            </a:extLst>
          </a:blip>
          <a:srcRect/>
          <a:stretch>
            <a:fillRect/>
          </a:stretch>
        </p:blipFill>
        <p:spPr bwMode="auto">
          <a:xfrm>
            <a:off x="7816924" y="1836043"/>
            <a:ext cx="571500" cy="571500"/>
          </a:xfrm>
          <a:prstGeom prst="rect">
            <a:avLst/>
          </a:prstGeom>
          <a:noFill/>
          <a:extLst>
            <a:ext uri="{909E8E84-426E-40DD-AFC4-6F175D3DCCD1}">
              <a14:hiddenFill xmlns="" xmlns:a14="http://schemas.microsoft.com/office/drawing/2010/main">
                <a:solidFill>
                  <a:srgbClr val="FFFFFF"/>
                </a:solidFill>
              </a14:hiddenFill>
            </a:ext>
          </a:extLst>
        </p:spPr>
      </p:pic>
      <p:pic>
        <p:nvPicPr>
          <p:cNvPr id="1038" name="Picture 14" descr="C:\Users\dopet\Desktop\pegi\online.gif"/>
          <p:cNvPicPr>
            <a:picLocks noChangeAspect="1" noChangeArrowheads="1"/>
          </p:cNvPicPr>
          <p:nvPr/>
        </p:nvPicPr>
        <p:blipFill>
          <a:blip r:embed="rId18">
            <a:extLst>
              <a:ext uri="{28A0092B-C50C-407E-A947-70E740481C1C}">
                <a14:useLocalDpi xmlns="" xmlns:a14="http://schemas.microsoft.com/office/drawing/2010/main" val="0"/>
              </a:ext>
            </a:extLst>
          </a:blip>
          <a:srcRect/>
          <a:stretch>
            <a:fillRect/>
          </a:stretch>
        </p:blipFill>
        <p:spPr bwMode="auto">
          <a:xfrm>
            <a:off x="7812360" y="2551559"/>
            <a:ext cx="571500" cy="571500"/>
          </a:xfrm>
          <a:prstGeom prst="rect">
            <a:avLst/>
          </a:prstGeom>
          <a:noFill/>
          <a:extLst>
            <a:ext uri="{909E8E84-426E-40DD-AFC4-6F175D3DCCD1}">
              <a14:hiddenFill xmlns="" xmlns:a14="http://schemas.microsoft.com/office/drawing/2010/main">
                <a:solidFill>
                  <a:srgbClr val="FFFFFF"/>
                </a:solidFill>
              </a14:hiddenFill>
            </a:ext>
          </a:extLst>
        </p:spPr>
      </p:pic>
      <p:pic>
        <p:nvPicPr>
          <p:cNvPr id="1047" name="Picture 23" descr="C:\Users\dopet\Desktop\pegi\usk-0.png"/>
          <p:cNvPicPr>
            <a:picLocks noChangeAspect="1" noChangeArrowheads="1"/>
          </p:cNvPicPr>
          <p:nvPr/>
        </p:nvPicPr>
        <p:blipFill>
          <a:blip r:embed="rId19">
            <a:extLst>
              <a:ext uri="{28A0092B-C50C-407E-A947-70E740481C1C}">
                <a14:useLocalDpi xmlns="" xmlns:a14="http://schemas.microsoft.com/office/drawing/2010/main" val="0"/>
              </a:ext>
            </a:extLst>
          </a:blip>
          <a:srcRect/>
          <a:stretch>
            <a:fillRect/>
          </a:stretch>
        </p:blipFill>
        <p:spPr bwMode="auto">
          <a:xfrm>
            <a:off x="4211960" y="3361924"/>
            <a:ext cx="720000" cy="710137"/>
          </a:xfrm>
          <a:prstGeom prst="rect">
            <a:avLst/>
          </a:prstGeom>
          <a:noFill/>
          <a:extLst>
            <a:ext uri="{909E8E84-426E-40DD-AFC4-6F175D3DCCD1}">
              <a14:hiddenFill xmlns="" xmlns:a14="http://schemas.microsoft.com/office/drawing/2010/main">
                <a:solidFill>
                  <a:srgbClr val="FFFFFF"/>
                </a:solidFill>
              </a14:hiddenFill>
            </a:ext>
          </a:extLst>
        </p:spPr>
      </p:pic>
      <p:pic>
        <p:nvPicPr>
          <p:cNvPr id="1048" name="Picture 24" descr="C:\Users\dopet\Desktop\pegi\usk-6.png"/>
          <p:cNvPicPr>
            <a:picLocks noChangeAspect="1" noChangeArrowheads="1"/>
          </p:cNvPicPr>
          <p:nvPr/>
        </p:nvPicPr>
        <p:blipFill>
          <a:blip r:embed="rId20">
            <a:extLst>
              <a:ext uri="{28A0092B-C50C-407E-A947-70E740481C1C}">
                <a14:useLocalDpi xmlns="" xmlns:a14="http://schemas.microsoft.com/office/drawing/2010/main" val="0"/>
              </a:ext>
            </a:extLst>
          </a:blip>
          <a:srcRect/>
          <a:stretch>
            <a:fillRect/>
          </a:stretch>
        </p:blipFill>
        <p:spPr bwMode="auto">
          <a:xfrm>
            <a:off x="5071452" y="3356992"/>
            <a:ext cx="720000" cy="720000"/>
          </a:xfrm>
          <a:prstGeom prst="rect">
            <a:avLst/>
          </a:prstGeom>
          <a:noFill/>
          <a:extLst>
            <a:ext uri="{909E8E84-426E-40DD-AFC4-6F175D3DCCD1}">
              <a14:hiddenFill xmlns="" xmlns:a14="http://schemas.microsoft.com/office/drawing/2010/main">
                <a:solidFill>
                  <a:srgbClr val="FFFFFF"/>
                </a:solidFill>
              </a14:hiddenFill>
            </a:ext>
          </a:extLst>
        </p:spPr>
      </p:pic>
      <p:pic>
        <p:nvPicPr>
          <p:cNvPr id="1049" name="Picture 25" descr="C:\Users\dopet\Desktop\pegi\usk-12.png"/>
          <p:cNvPicPr>
            <a:picLocks noChangeAspect="1" noChangeArrowheads="1"/>
          </p:cNvPicPr>
          <p:nvPr/>
        </p:nvPicPr>
        <p:blipFill>
          <a:blip r:embed="rId21">
            <a:extLst>
              <a:ext uri="{28A0092B-C50C-407E-A947-70E740481C1C}">
                <a14:useLocalDpi xmlns="" xmlns:a14="http://schemas.microsoft.com/office/drawing/2010/main" val="0"/>
              </a:ext>
            </a:extLst>
          </a:blip>
          <a:srcRect/>
          <a:stretch>
            <a:fillRect/>
          </a:stretch>
        </p:blipFill>
        <p:spPr bwMode="auto">
          <a:xfrm>
            <a:off x="5940112" y="3365044"/>
            <a:ext cx="720000" cy="730141"/>
          </a:xfrm>
          <a:prstGeom prst="rect">
            <a:avLst/>
          </a:prstGeom>
          <a:noFill/>
          <a:extLst>
            <a:ext uri="{909E8E84-426E-40DD-AFC4-6F175D3DCCD1}">
              <a14:hiddenFill xmlns="" xmlns:a14="http://schemas.microsoft.com/office/drawing/2010/main">
                <a:solidFill>
                  <a:srgbClr val="FFFFFF"/>
                </a:solidFill>
              </a14:hiddenFill>
            </a:ext>
          </a:extLst>
        </p:spPr>
      </p:pic>
      <p:pic>
        <p:nvPicPr>
          <p:cNvPr id="1050" name="Picture 26" descr="C:\Users\dopet\Desktop\pegi\usk-16.png"/>
          <p:cNvPicPr>
            <a:picLocks noChangeAspect="1" noChangeArrowheads="1"/>
          </p:cNvPicPr>
          <p:nvPr/>
        </p:nvPicPr>
        <p:blipFill>
          <a:blip r:embed="rId22">
            <a:extLst>
              <a:ext uri="{28A0092B-C50C-407E-A947-70E740481C1C}">
                <a14:useLocalDpi xmlns="" xmlns:a14="http://schemas.microsoft.com/office/drawing/2010/main" val="0"/>
              </a:ext>
            </a:extLst>
          </a:blip>
          <a:srcRect/>
          <a:stretch>
            <a:fillRect/>
          </a:stretch>
        </p:blipFill>
        <p:spPr bwMode="auto">
          <a:xfrm>
            <a:off x="6732160" y="3393505"/>
            <a:ext cx="720000" cy="710000"/>
          </a:xfrm>
          <a:prstGeom prst="rect">
            <a:avLst/>
          </a:prstGeom>
          <a:noFill/>
          <a:extLst>
            <a:ext uri="{909E8E84-426E-40DD-AFC4-6F175D3DCCD1}">
              <a14:hiddenFill xmlns="" xmlns:a14="http://schemas.microsoft.com/office/drawing/2010/main">
                <a:solidFill>
                  <a:srgbClr val="FFFFFF"/>
                </a:solidFill>
              </a14:hiddenFill>
            </a:ext>
          </a:extLst>
        </p:spPr>
      </p:pic>
      <p:pic>
        <p:nvPicPr>
          <p:cNvPr id="1051" name="Picture 27" descr="C:\Users\dopet\Desktop\pegi\usk-18.png"/>
          <p:cNvPicPr>
            <a:picLocks noChangeAspect="1" noChangeArrowheads="1"/>
          </p:cNvPicPr>
          <p:nvPr/>
        </p:nvPicPr>
        <p:blipFill>
          <a:blip r:embed="rId23">
            <a:extLst>
              <a:ext uri="{28A0092B-C50C-407E-A947-70E740481C1C}">
                <a14:useLocalDpi xmlns="" xmlns:a14="http://schemas.microsoft.com/office/drawing/2010/main" val="0"/>
              </a:ext>
            </a:extLst>
          </a:blip>
          <a:srcRect/>
          <a:stretch>
            <a:fillRect/>
          </a:stretch>
        </p:blipFill>
        <p:spPr bwMode="auto">
          <a:xfrm>
            <a:off x="7601961" y="3395156"/>
            <a:ext cx="720000" cy="720000"/>
          </a:xfrm>
          <a:prstGeom prst="rect">
            <a:avLst/>
          </a:prstGeom>
          <a:noFill/>
          <a:extLst>
            <a:ext uri="{909E8E84-426E-40DD-AFC4-6F175D3DCCD1}">
              <a14:hiddenFill xmlns="" xmlns:a14="http://schemas.microsoft.com/office/drawing/2010/main">
                <a:solidFill>
                  <a:srgbClr val="FFFFFF"/>
                </a:solidFill>
              </a14:hiddenFill>
            </a:ext>
          </a:extLst>
        </p:spPr>
      </p:pic>
      <p:pic>
        <p:nvPicPr>
          <p:cNvPr id="26" name="Picture 18" descr="C:\Users\dopet\Desktop\pegi\75px-FSK_ab_0_logo_Dec_2008.svg.png"/>
          <p:cNvPicPr>
            <a:picLocks noChangeAspect="1" noChangeArrowheads="1"/>
          </p:cNvPicPr>
          <p:nvPr/>
        </p:nvPicPr>
        <p:blipFill>
          <a:blip r:embed="rId24">
            <a:extLst>
              <a:ext uri="{28A0092B-C50C-407E-A947-70E740481C1C}">
                <a14:useLocalDpi xmlns="" xmlns:a14="http://schemas.microsoft.com/office/drawing/2010/main" val="0"/>
              </a:ext>
            </a:extLst>
          </a:blip>
          <a:srcRect/>
          <a:stretch>
            <a:fillRect/>
          </a:stretch>
        </p:blipFill>
        <p:spPr bwMode="auto">
          <a:xfrm>
            <a:off x="4221207" y="4403188"/>
            <a:ext cx="714375" cy="714375"/>
          </a:xfrm>
          <a:prstGeom prst="rect">
            <a:avLst/>
          </a:prstGeom>
          <a:noFill/>
          <a:extLst>
            <a:ext uri="{909E8E84-426E-40DD-AFC4-6F175D3DCCD1}">
              <a14:hiddenFill xmlns="" xmlns:a14="http://schemas.microsoft.com/office/drawing/2010/main">
                <a:solidFill>
                  <a:srgbClr val="FFFFFF"/>
                </a:solidFill>
              </a14:hiddenFill>
            </a:ext>
          </a:extLst>
        </p:spPr>
      </p:pic>
      <p:pic>
        <p:nvPicPr>
          <p:cNvPr id="27" name="Picture 19" descr="C:\Users\dopet\Desktop\pegi\75px-FSK_ab_6_logo_Dec_2008.svg.png"/>
          <p:cNvPicPr>
            <a:picLocks noChangeAspect="1" noChangeArrowheads="1"/>
          </p:cNvPicPr>
          <p:nvPr/>
        </p:nvPicPr>
        <p:blipFill>
          <a:blip r:embed="rId25">
            <a:extLst>
              <a:ext uri="{28A0092B-C50C-407E-A947-70E740481C1C}">
                <a14:useLocalDpi xmlns="" xmlns:a14="http://schemas.microsoft.com/office/drawing/2010/main" val="0"/>
              </a:ext>
            </a:extLst>
          </a:blip>
          <a:srcRect/>
          <a:stretch>
            <a:fillRect/>
          </a:stretch>
        </p:blipFill>
        <p:spPr bwMode="auto">
          <a:xfrm>
            <a:off x="5068932" y="4412713"/>
            <a:ext cx="714375" cy="714375"/>
          </a:xfrm>
          <a:prstGeom prst="rect">
            <a:avLst/>
          </a:prstGeom>
          <a:noFill/>
          <a:extLst>
            <a:ext uri="{909E8E84-426E-40DD-AFC4-6F175D3DCCD1}">
              <a14:hiddenFill xmlns="" xmlns:a14="http://schemas.microsoft.com/office/drawing/2010/main">
                <a:solidFill>
                  <a:srgbClr val="FFFFFF"/>
                </a:solidFill>
              </a14:hiddenFill>
            </a:ext>
          </a:extLst>
        </p:spPr>
      </p:pic>
      <p:pic>
        <p:nvPicPr>
          <p:cNvPr id="28" name="Picture 20" descr="C:\Users\dopet\Desktop\pegi\75px-FSK_ab_12_logo_Dec_2008.svg.png"/>
          <p:cNvPicPr>
            <a:picLocks noChangeAspect="1" noChangeArrowheads="1"/>
          </p:cNvPicPr>
          <p:nvPr/>
        </p:nvPicPr>
        <p:blipFill>
          <a:blip r:embed="rId26">
            <a:extLst>
              <a:ext uri="{28A0092B-C50C-407E-A947-70E740481C1C}">
                <a14:useLocalDpi xmlns="" xmlns:a14="http://schemas.microsoft.com/office/drawing/2010/main" val="0"/>
              </a:ext>
            </a:extLst>
          </a:blip>
          <a:srcRect/>
          <a:stretch>
            <a:fillRect/>
          </a:stretch>
        </p:blipFill>
        <p:spPr bwMode="auto">
          <a:xfrm>
            <a:off x="5964282" y="4422238"/>
            <a:ext cx="714375" cy="714375"/>
          </a:xfrm>
          <a:prstGeom prst="rect">
            <a:avLst/>
          </a:prstGeom>
          <a:noFill/>
          <a:extLst>
            <a:ext uri="{909E8E84-426E-40DD-AFC4-6F175D3DCCD1}">
              <a14:hiddenFill xmlns="" xmlns:a14="http://schemas.microsoft.com/office/drawing/2010/main">
                <a:solidFill>
                  <a:srgbClr val="FFFFFF"/>
                </a:solidFill>
              </a14:hiddenFill>
            </a:ext>
          </a:extLst>
        </p:spPr>
      </p:pic>
      <p:pic>
        <p:nvPicPr>
          <p:cNvPr id="29" name="Picture 21" descr="C:\Users\dopet\Desktop\pegi\75px-FSK_ab_16_logo.svg.png"/>
          <p:cNvPicPr>
            <a:picLocks noChangeAspect="1" noChangeArrowheads="1"/>
          </p:cNvPicPr>
          <p:nvPr/>
        </p:nvPicPr>
        <p:blipFill>
          <a:blip r:embed="rId27">
            <a:extLst>
              <a:ext uri="{28A0092B-C50C-407E-A947-70E740481C1C}">
                <a14:useLocalDpi xmlns="" xmlns:a14="http://schemas.microsoft.com/office/drawing/2010/main" val="0"/>
              </a:ext>
            </a:extLst>
          </a:blip>
          <a:srcRect/>
          <a:stretch>
            <a:fillRect/>
          </a:stretch>
        </p:blipFill>
        <p:spPr bwMode="auto">
          <a:xfrm>
            <a:off x="6804168" y="4414796"/>
            <a:ext cx="714375" cy="714375"/>
          </a:xfrm>
          <a:prstGeom prst="rect">
            <a:avLst/>
          </a:prstGeom>
          <a:noFill/>
          <a:extLst>
            <a:ext uri="{909E8E84-426E-40DD-AFC4-6F175D3DCCD1}">
              <a14:hiddenFill xmlns="" xmlns:a14="http://schemas.microsoft.com/office/drawing/2010/main">
                <a:solidFill>
                  <a:srgbClr val="FFFFFF"/>
                </a:solidFill>
              </a14:hiddenFill>
            </a:ext>
          </a:extLst>
        </p:spPr>
      </p:pic>
      <p:pic>
        <p:nvPicPr>
          <p:cNvPr id="30" name="Picture 22" descr="C:\Users\dopet\Desktop\pegi\75px-FSK_ab_18_logo_Dec_2008.svg.png"/>
          <p:cNvPicPr>
            <a:picLocks noChangeAspect="1" noChangeArrowheads="1"/>
          </p:cNvPicPr>
          <p:nvPr/>
        </p:nvPicPr>
        <p:blipFill>
          <a:blip r:embed="rId28">
            <a:extLst>
              <a:ext uri="{28A0092B-C50C-407E-A947-70E740481C1C}">
                <a14:useLocalDpi xmlns="" xmlns:a14="http://schemas.microsoft.com/office/drawing/2010/main" val="0"/>
              </a:ext>
            </a:extLst>
          </a:blip>
          <a:srcRect/>
          <a:stretch>
            <a:fillRect/>
          </a:stretch>
        </p:blipFill>
        <p:spPr bwMode="auto">
          <a:xfrm>
            <a:off x="7673969" y="4414796"/>
            <a:ext cx="714375" cy="714375"/>
          </a:xfrm>
          <a:prstGeom prst="rect">
            <a:avLst/>
          </a:prstGeom>
          <a:noFill/>
          <a:extLst>
            <a:ext uri="{909E8E84-426E-40DD-AFC4-6F175D3DCCD1}">
              <a14:hiddenFill xmlns=""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29"/>
          <a:srcRect/>
          <a:stretch>
            <a:fillRect/>
          </a:stretch>
        </p:blipFill>
        <p:spPr bwMode="auto">
          <a:xfrm>
            <a:off x="4283968" y="5517232"/>
            <a:ext cx="4610100" cy="581025"/>
          </a:xfrm>
          <a:prstGeom prst="rect">
            <a:avLst/>
          </a:prstGeom>
          <a:noFill/>
          <a:ln w="9525">
            <a:noFill/>
            <a:miter lim="800000"/>
            <a:headEnd/>
            <a:tailEnd/>
          </a:ln>
        </p:spPr>
      </p:pic>
    </p:spTree>
    <p:extLst>
      <p:ext uri="{BB962C8B-B14F-4D97-AF65-F5344CB8AC3E}">
        <p14:creationId xmlns="" xmlns:p14="http://schemas.microsoft.com/office/powerpoint/2010/main" val="344763100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Shape 24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Grenzen elterlicher Kontrolle</a:t>
            </a:r>
            <a:endParaRPr lang="en" dirty="0"/>
          </a:p>
        </p:txBody>
      </p:sp>
      <p:sp>
        <p:nvSpPr>
          <p:cNvPr id="250" name="Shape 25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smtClean="0"/>
              <a:t>In</a:t>
            </a:r>
            <a:r>
              <a:rPr lang="en" dirty="0" smtClean="0">
                <a:solidFill>
                  <a:schemeClr val="tx1"/>
                </a:solidFill>
              </a:rPr>
              <a:t>ternet</a:t>
            </a:r>
            <a:r>
              <a:rPr lang="en" dirty="0" smtClean="0"/>
              <a:t>zugang gibt es überall, nicht nur zuhause</a:t>
            </a:r>
            <a:endParaRPr lang="en" dirty="0"/>
          </a:p>
          <a:p>
            <a:pPr marL="457200" lvl="0" indent="-368300" rtl="0">
              <a:buClr>
                <a:schemeClr val="dk1"/>
              </a:buClr>
              <a:buSzPct val="166666"/>
              <a:buFont typeface="Arial"/>
              <a:buChar char="•"/>
            </a:pPr>
            <a:r>
              <a:rPr lang="en" dirty="0" smtClean="0"/>
              <a:t>Regelmissachtung ist für Jugendliche ein Spiel</a:t>
            </a:r>
            <a:endParaRPr lang="en" dirty="0"/>
          </a:p>
          <a:p>
            <a:pPr marL="457200" lvl="0" indent="-368300" rtl="0">
              <a:buClr>
                <a:schemeClr val="dk1"/>
              </a:buClr>
              <a:buSzPct val="166666"/>
              <a:buFont typeface="Arial"/>
              <a:buChar char="•"/>
            </a:pPr>
            <a:r>
              <a:rPr lang="en" dirty="0" smtClean="0"/>
              <a:t>Die Browserchronik kann gelöscht/verändert werden</a:t>
            </a:r>
            <a:endParaRPr lang="en" dirty="0"/>
          </a:p>
          <a:p>
            <a:pPr marL="457200" lvl="0" indent="-368300" rtl="0">
              <a:buClr>
                <a:schemeClr val="dk1"/>
              </a:buClr>
              <a:buSzPct val="166666"/>
              <a:buFont typeface="Arial"/>
              <a:buChar char="•"/>
            </a:pPr>
            <a:r>
              <a:rPr lang="en" dirty="0" smtClean="0"/>
              <a:t>Kinder können anonymen Surfmodus verwenden</a:t>
            </a:r>
            <a:endParaRPr lang="en" dirty="0"/>
          </a:p>
          <a:p>
            <a:pPr marL="457200" lvl="0" indent="-368300" rtl="0">
              <a:buClr>
                <a:schemeClr val="dk1"/>
              </a:buClr>
              <a:buSzPct val="166666"/>
              <a:buFont typeface="Arial"/>
              <a:buChar char="•"/>
            </a:pPr>
            <a:r>
              <a:rPr lang="en" dirty="0" smtClean="0"/>
              <a:t>Altersfreigaben sind nicht immer angemessen</a:t>
            </a:r>
            <a:endParaRPr lang="en" dirty="0"/>
          </a:p>
          <a:p>
            <a:endParaRPr lang="en" dirty="0"/>
          </a:p>
        </p:txBody>
      </p:sp>
    </p:spTree>
  </p:cSld>
  <p:clrMapOvr>
    <a:masterClrMapping/>
  </p:clrMapOvr>
  <p:transition spd="slow">
    <p:cu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Shape 273"/>
          <p:cNvSpPr txBox="1">
            <a:spLocks noGrp="1"/>
          </p:cNvSpPr>
          <p:nvPr>
            <p:ph type="title"/>
          </p:nvPr>
        </p:nvSpPr>
        <p:spPr>
          <a:xfrm>
            <a:off x="457200" y="274637"/>
            <a:ext cx="8795320" cy="1143000"/>
          </a:xfrm>
          <a:prstGeom prst="rect">
            <a:avLst/>
          </a:prstGeom>
        </p:spPr>
        <p:txBody>
          <a:bodyPr lIns="91425" tIns="91425" rIns="91425" bIns="91425" anchor="b" anchorCtr="0">
            <a:noAutofit/>
          </a:bodyPr>
          <a:lstStyle/>
          <a:p>
            <a:pPr>
              <a:buNone/>
            </a:pPr>
            <a:r>
              <a:rPr lang="en" dirty="0" smtClean="0"/>
              <a:t>Wirksame Strategien für Eltern</a:t>
            </a:r>
            <a:endParaRPr lang="en" dirty="0"/>
          </a:p>
        </p:txBody>
      </p:sp>
      <p:sp>
        <p:nvSpPr>
          <p:cNvPr id="274" name="Shape 27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lnSpc>
                <a:spcPct val="130000"/>
              </a:lnSpc>
              <a:buClr>
                <a:schemeClr val="dk1"/>
              </a:buClr>
              <a:buSzPct val="100000"/>
              <a:buFont typeface="Arial"/>
              <a:buAutoNum type="arabicPeriod"/>
            </a:pPr>
            <a:r>
              <a:rPr lang="en" dirty="0" smtClean="0"/>
              <a:t>Interesse zeigen und miteinander reden</a:t>
            </a:r>
            <a:endParaRPr lang="en" dirty="0"/>
          </a:p>
          <a:p>
            <a:pPr marL="457200" indent="-368300">
              <a:lnSpc>
                <a:spcPct val="130000"/>
              </a:lnSpc>
              <a:buFont typeface="Arial"/>
              <a:buAutoNum type="arabicPeriod"/>
            </a:pPr>
            <a:r>
              <a:rPr lang="en" dirty="0"/>
              <a:t>Gemeinsam </a:t>
            </a:r>
            <a:r>
              <a:rPr lang="en" dirty="0" smtClean="0"/>
              <a:t>das </a:t>
            </a:r>
            <a:r>
              <a:rPr lang="en" dirty="0"/>
              <a:t>Internet erkunden</a:t>
            </a:r>
          </a:p>
          <a:p>
            <a:pPr marL="457200" lvl="0" indent="-368300" rtl="0">
              <a:lnSpc>
                <a:spcPct val="130000"/>
              </a:lnSpc>
              <a:buClr>
                <a:schemeClr val="dk1"/>
              </a:buClr>
              <a:buSzPct val="100000"/>
              <a:buFont typeface="Arial"/>
              <a:buAutoNum type="arabicPeriod"/>
            </a:pPr>
            <a:r>
              <a:rPr lang="en" dirty="0" smtClean="0"/>
              <a:t>Nicht drohen oder strafen</a:t>
            </a:r>
            <a:endParaRPr lang="en" dirty="0"/>
          </a:p>
          <a:p>
            <a:pPr marL="457200" lvl="0" indent="-368300" rtl="0">
              <a:lnSpc>
                <a:spcPct val="130000"/>
              </a:lnSpc>
              <a:buClr>
                <a:schemeClr val="dk1"/>
              </a:buClr>
              <a:buSzPct val="100000"/>
              <a:buFont typeface="Arial"/>
              <a:buAutoNum type="arabicPeriod"/>
            </a:pPr>
            <a:r>
              <a:rPr lang="en" dirty="0" smtClean="0"/>
              <a:t>Reagieren, wenn etwas seltsam scheint</a:t>
            </a:r>
            <a:endParaRPr lang="en" dirty="0"/>
          </a:p>
          <a:p>
            <a:pPr marL="457200" lvl="0" indent="-368300" rtl="0">
              <a:lnSpc>
                <a:spcPct val="130000"/>
              </a:lnSpc>
              <a:buClr>
                <a:schemeClr val="dk1"/>
              </a:buClr>
              <a:buSzPct val="100000"/>
              <a:buFont typeface="Arial"/>
              <a:buAutoNum type="arabicPeriod"/>
            </a:pPr>
            <a:r>
              <a:rPr lang="en" dirty="0" smtClean="0"/>
              <a:t>Empathie zeigen</a:t>
            </a:r>
            <a:endParaRPr lang="en" dirty="0"/>
          </a:p>
          <a:p>
            <a:pPr marL="457200" lvl="0" indent="-368300" rtl="0">
              <a:lnSpc>
                <a:spcPct val="130000"/>
              </a:lnSpc>
              <a:buClr>
                <a:schemeClr val="dk1"/>
              </a:buClr>
              <a:buSzPct val="100000"/>
              <a:buFont typeface="Arial"/>
              <a:buAutoNum type="arabicPeriod"/>
            </a:pPr>
            <a:r>
              <a:rPr lang="en" dirty="0" smtClean="0"/>
              <a:t>Gemeinsam Lösungen suchen</a:t>
            </a:r>
          </a:p>
          <a:p>
            <a:pPr marL="457200" lvl="0" indent="-368300" rtl="0">
              <a:lnSpc>
                <a:spcPct val="130000"/>
              </a:lnSpc>
              <a:buClr>
                <a:schemeClr val="dk1"/>
              </a:buClr>
              <a:buSzPct val="100000"/>
              <a:buFont typeface="Arial"/>
              <a:buAutoNum type="arabicPeriod"/>
            </a:pPr>
            <a:r>
              <a:rPr lang="en" dirty="0" smtClean="0"/>
              <a:t>Vertrauenspersonen aktivieren, Hilfe suchen</a:t>
            </a:r>
            <a:endParaRPr lang="en" dirty="0"/>
          </a:p>
        </p:txBody>
      </p:sp>
    </p:spTree>
  </p:cSld>
  <p:clrMapOvr>
    <a:masterClrMapping/>
  </p:clrMapOvr>
  <p:transition spd="slow">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Shape 27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a:t>1. </a:t>
            </a:r>
            <a:r>
              <a:rPr lang="en" dirty="0" smtClean="0"/>
              <a:t>Interesse zeigen und reden </a:t>
            </a:r>
            <a:endParaRPr lang="en" dirty="0"/>
          </a:p>
        </p:txBody>
      </p:sp>
      <p:sp>
        <p:nvSpPr>
          <p:cNvPr id="280" name="Shape 28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smtClean="0"/>
              <a:t>“Kannst du mir deine Lieblingsseiten zeigen?”</a:t>
            </a:r>
          </a:p>
          <a:p>
            <a:pPr marL="457200" lvl="0" indent="-368300">
              <a:buSzPct val="166666"/>
              <a:buFont typeface="Arial"/>
              <a:buChar char="•"/>
            </a:pPr>
            <a:r>
              <a:rPr lang="en" dirty="0" smtClean="0"/>
              <a:t>“Was gefällt dir an dieser Seite / an </a:t>
            </a:r>
            <a:r>
              <a:rPr lang="en" dirty="0"/>
              <a:t>diesem </a:t>
            </a:r>
            <a:r>
              <a:rPr lang="en" dirty="0" smtClean="0"/>
              <a:t>Spiel?”</a:t>
            </a:r>
            <a:endParaRPr lang="en" dirty="0"/>
          </a:p>
          <a:p>
            <a:pPr marL="457200" lvl="0" indent="-368300" rtl="0">
              <a:buClr>
                <a:schemeClr val="dk1"/>
              </a:buClr>
              <a:buSzPct val="166666"/>
              <a:buFont typeface="Arial"/>
              <a:buChar char="•"/>
            </a:pPr>
            <a:r>
              <a:rPr lang="en" dirty="0" smtClean="0"/>
              <a:t>“Kannst du mir erklären, wie das funktioniert?”</a:t>
            </a:r>
            <a:endParaRPr lang="en" dirty="0"/>
          </a:p>
          <a:p>
            <a:pPr marL="457200" lvl="0" indent="-368300" rtl="0">
              <a:buClr>
                <a:schemeClr val="dk1"/>
              </a:buClr>
              <a:buSzPct val="166666"/>
              <a:buFont typeface="Arial"/>
              <a:buChar char="•"/>
            </a:pPr>
            <a:r>
              <a:rPr lang="en" dirty="0" smtClean="0"/>
              <a:t>“Hast du auch schon schlechte Erfahrungen gemacht?”</a:t>
            </a:r>
            <a:endParaRPr lang="en" dirty="0"/>
          </a:p>
          <a:p>
            <a:endParaRPr lang="en" dirty="0"/>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Schlaue und glückliche Medienkinder</a:t>
            </a:r>
            <a:endParaRPr lang="de-CH" dirty="0"/>
          </a:p>
        </p:txBody>
      </p:sp>
      <p:sp>
        <p:nvSpPr>
          <p:cNvPr id="3" name="Textplatzhalter 2"/>
          <p:cNvSpPr>
            <a:spLocks noGrp="1"/>
          </p:cNvSpPr>
          <p:nvPr>
            <p:ph type="body" idx="1"/>
          </p:nvPr>
        </p:nvSpPr>
        <p:spPr/>
        <p:txBody>
          <a:bodyPr/>
          <a:lstStyle/>
          <a:p>
            <a:pPr>
              <a:buSzPct val="167000"/>
            </a:pPr>
            <a:r>
              <a:rPr lang="de-CH" dirty="0" smtClean="0"/>
              <a:t>…entwickeln im Umgang mit Medien neue Interessen</a:t>
            </a:r>
          </a:p>
          <a:p>
            <a:pPr>
              <a:buSzPct val="167000"/>
            </a:pPr>
            <a:r>
              <a:rPr lang="de-CH" dirty="0" smtClean="0"/>
              <a:t>…erweitern ihr Wissen durch gezielte Mediennutzung</a:t>
            </a:r>
          </a:p>
          <a:p>
            <a:pPr>
              <a:buSzPct val="167000"/>
            </a:pPr>
            <a:r>
              <a:rPr lang="de-CH" dirty="0" smtClean="0"/>
              <a:t>…sind kreativ und gestalten ihre Medienwelt mit </a:t>
            </a:r>
          </a:p>
          <a:p>
            <a:pPr>
              <a:buSzPct val="167000"/>
            </a:pPr>
            <a:r>
              <a:rPr lang="de-CH" dirty="0" smtClean="0"/>
              <a:t>…kommunizieren mit Menschen auf der ganzen Welt</a:t>
            </a:r>
          </a:p>
          <a:p>
            <a:pPr>
              <a:buSzPct val="167000"/>
            </a:pPr>
            <a:r>
              <a:rPr lang="de-CH" dirty="0" smtClean="0"/>
              <a:t>…können Gefahren im Internet vermeiden</a:t>
            </a:r>
          </a:p>
          <a:p>
            <a:pPr>
              <a:buSzPct val="167000"/>
            </a:pPr>
            <a:r>
              <a:rPr lang="de-CH" dirty="0" smtClean="0"/>
              <a:t>…verbringen ihre Zeit nicht nur mit Medien</a:t>
            </a:r>
          </a:p>
          <a:p>
            <a:endParaRPr lang="de-CH" dirty="0"/>
          </a:p>
        </p:txBody>
      </p:sp>
    </p:spTree>
    <p:extLst>
      <p:ext uri="{BB962C8B-B14F-4D97-AF65-F5344CB8AC3E}">
        <p14:creationId xmlns="" xmlns:p14="http://schemas.microsoft.com/office/powerpoint/2010/main" val="248763431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Shape 291"/>
          <p:cNvSpPr txBox="1">
            <a:spLocks noGrp="1"/>
          </p:cNvSpPr>
          <p:nvPr>
            <p:ph type="title"/>
          </p:nvPr>
        </p:nvSpPr>
        <p:spPr>
          <a:xfrm>
            <a:off x="457200" y="274637"/>
            <a:ext cx="8507288" cy="1143000"/>
          </a:xfrm>
          <a:prstGeom prst="rect">
            <a:avLst/>
          </a:prstGeom>
        </p:spPr>
        <p:txBody>
          <a:bodyPr lIns="91425" tIns="91425" rIns="91425" bIns="91425" anchor="b" anchorCtr="0">
            <a:noAutofit/>
          </a:bodyPr>
          <a:lstStyle/>
          <a:p>
            <a:r>
              <a:rPr lang="en" dirty="0"/>
              <a:t>2</a:t>
            </a:r>
            <a:r>
              <a:rPr lang="en" dirty="0" smtClean="0"/>
              <a:t>. Gemeinsam das Internet erkunden</a:t>
            </a:r>
            <a:endParaRPr lang="en" sz="2000" dirty="0"/>
          </a:p>
        </p:txBody>
      </p:sp>
      <p:sp>
        <p:nvSpPr>
          <p:cNvPr id="292" name="Shape 29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smtClean="0"/>
              <a:t>“Was machst du, was mache ich?”</a:t>
            </a:r>
          </a:p>
          <a:p>
            <a:pPr marL="457200" lvl="0" indent="-368300" rtl="0">
              <a:buClr>
                <a:schemeClr val="dk1"/>
              </a:buClr>
              <a:buSzPct val="166666"/>
              <a:buFont typeface="Arial"/>
              <a:buChar char="•"/>
            </a:pPr>
            <a:r>
              <a:rPr lang="en" dirty="0" smtClean="0"/>
              <a:t>“Kennst du schon …?”</a:t>
            </a:r>
            <a:endParaRPr lang="en" dirty="0"/>
          </a:p>
          <a:p>
            <a:pPr marL="457200" lvl="0" indent="-368300" rtl="0">
              <a:buClr>
                <a:schemeClr val="dk1"/>
              </a:buClr>
              <a:buSzPct val="166666"/>
              <a:buFont typeface="Arial"/>
              <a:buChar char="•"/>
            </a:pPr>
            <a:r>
              <a:rPr lang="en" dirty="0" smtClean="0"/>
              <a:t>“Wollen wir das zusammen ausprobieren?”</a:t>
            </a:r>
            <a:endParaRPr lang="en" dirty="0"/>
          </a:p>
          <a:p>
            <a:pPr marL="457200" lvl="0" indent="-368300" rtl="0">
              <a:buClr>
                <a:schemeClr val="dk1"/>
              </a:buClr>
              <a:buSzPct val="166666"/>
              <a:buFont typeface="Arial"/>
              <a:buChar char="•"/>
            </a:pPr>
            <a:r>
              <a:rPr lang="en" dirty="0" smtClean="0"/>
              <a:t>“Wollen wir schauen, was es sonst noch gibt?”</a:t>
            </a:r>
          </a:p>
          <a:p>
            <a:pPr marL="457200" lvl="0" indent="-368300" rtl="0">
              <a:buClr>
                <a:schemeClr val="dk1"/>
              </a:buClr>
              <a:buSzPct val="166666"/>
              <a:buFont typeface="Arial"/>
              <a:buChar char="•"/>
            </a:pPr>
            <a:r>
              <a:rPr lang="en" dirty="0" smtClean="0"/>
              <a:t>“Bin ich ein gutes Vorbild?”</a:t>
            </a:r>
            <a:endParaRPr lang="en" dirty="0"/>
          </a:p>
        </p:txBody>
      </p:sp>
    </p:spTree>
  </p:cSld>
  <p:clrMapOvr>
    <a:masterClrMapping/>
  </p:clrMapOvr>
  <p:transition spd="slow">
    <p:cu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Shape 28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a:t>3</a:t>
            </a:r>
            <a:r>
              <a:rPr lang="en" dirty="0" smtClean="0"/>
              <a:t>. Nicht drohen oder strafen</a:t>
            </a:r>
            <a:endParaRPr lang="en" dirty="0"/>
          </a:p>
        </p:txBody>
      </p:sp>
      <p:sp>
        <p:nvSpPr>
          <p:cNvPr id="286" name="Shape 28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indent="-368300">
              <a:buSzPct val="166666"/>
              <a:buFont typeface="Arial"/>
              <a:buChar char="•"/>
            </a:pPr>
            <a:r>
              <a:rPr lang="en" dirty="0"/>
              <a:t>“Ich bin für dich da”</a:t>
            </a:r>
          </a:p>
          <a:p>
            <a:pPr marL="457200" lvl="0" indent="-368300" rtl="0">
              <a:buClr>
                <a:schemeClr val="dk1"/>
              </a:buClr>
              <a:buSzPct val="166666"/>
              <a:buFont typeface="Arial"/>
              <a:buChar char="•"/>
            </a:pPr>
            <a:r>
              <a:rPr lang="en" dirty="0" smtClean="0"/>
              <a:t>“Wenn etwas passiert, dann komm einfach zu mir”</a:t>
            </a:r>
            <a:endParaRPr lang="en" dirty="0"/>
          </a:p>
          <a:p>
            <a:pPr marL="457200" lvl="0" indent="-368300" rtl="0">
              <a:buClr>
                <a:schemeClr val="dk1"/>
              </a:buClr>
              <a:buSzPct val="166666"/>
              <a:buFont typeface="Arial"/>
              <a:buChar char="•"/>
            </a:pPr>
            <a:r>
              <a:rPr lang="en" dirty="0" smtClean="0"/>
              <a:t>“Gemeinsam werden wir Lösungen finden”</a:t>
            </a:r>
            <a:endParaRPr lang="en" dirty="0"/>
          </a:p>
          <a:p>
            <a:pPr marL="457200" lvl="0" indent="-368300" rtl="0">
              <a:buClr>
                <a:schemeClr val="dk1"/>
              </a:buClr>
              <a:buSzPct val="166666"/>
              <a:buFont typeface="Arial"/>
              <a:buChar char="•"/>
            </a:pPr>
            <a:r>
              <a:rPr lang="en" dirty="0" smtClean="0"/>
              <a:t>“Aus Problemen kann man etwas lernen”</a:t>
            </a:r>
            <a:endParaRPr lang="en" dirty="0"/>
          </a:p>
          <a:p>
            <a:endParaRPr lang="en" dirty="0"/>
          </a:p>
        </p:txBody>
      </p:sp>
    </p:spTree>
  </p:cSld>
  <p:clrMapOvr>
    <a:masterClrMapping/>
  </p:clrMapOvr>
  <p:transition spd="slow">
    <p:cu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Shape 297"/>
          <p:cNvSpPr txBox="1">
            <a:spLocks noGrp="1"/>
          </p:cNvSpPr>
          <p:nvPr>
            <p:ph type="title"/>
          </p:nvPr>
        </p:nvSpPr>
        <p:spPr>
          <a:xfrm>
            <a:off x="457200" y="274637"/>
            <a:ext cx="8686800" cy="1143000"/>
          </a:xfrm>
          <a:prstGeom prst="rect">
            <a:avLst/>
          </a:prstGeom>
        </p:spPr>
        <p:txBody>
          <a:bodyPr lIns="91425" tIns="91425" rIns="91425" bIns="91425" anchor="b" anchorCtr="0">
            <a:noAutofit/>
          </a:bodyPr>
          <a:lstStyle/>
          <a:p>
            <a:pPr marL="457200" lvl="0" indent="-368300"/>
            <a:r>
              <a:rPr lang="en" dirty="0"/>
              <a:t>4. </a:t>
            </a:r>
            <a:r>
              <a:rPr lang="en" dirty="0" smtClean="0"/>
              <a:t>Reagieren, wenn etwas seltsam ist</a:t>
            </a:r>
            <a:endParaRPr lang="en" dirty="0"/>
          </a:p>
        </p:txBody>
      </p:sp>
      <p:sp>
        <p:nvSpPr>
          <p:cNvPr id="298" name="Shape 29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smtClean="0"/>
              <a:t>“Wie geht es dir? Was ist denn los?”</a:t>
            </a:r>
          </a:p>
          <a:p>
            <a:pPr marL="457200" indent="-368300">
              <a:buSzPct val="166666"/>
              <a:buFont typeface="Arial"/>
              <a:buChar char="•"/>
            </a:pPr>
            <a:r>
              <a:rPr lang="en" dirty="0"/>
              <a:t>“Ich habe den Eindruck, dass du…”</a:t>
            </a:r>
          </a:p>
          <a:p>
            <a:pPr marL="457200" lvl="0" indent="-368300" rtl="0">
              <a:buClr>
                <a:schemeClr val="dk1"/>
              </a:buClr>
              <a:buSzPct val="166666"/>
              <a:buFont typeface="Arial"/>
              <a:buChar char="•"/>
            </a:pPr>
            <a:r>
              <a:rPr lang="en" dirty="0" smtClean="0"/>
              <a:t>“Ich mache mir Sorgen, weil …”</a:t>
            </a:r>
          </a:p>
          <a:p>
            <a:pPr marL="457200" lvl="0" indent="-368300" rtl="0">
              <a:buClr>
                <a:schemeClr val="dk1"/>
              </a:buClr>
              <a:buSzPct val="166666"/>
              <a:buFont typeface="Arial"/>
              <a:buChar char="•"/>
            </a:pPr>
            <a:r>
              <a:rPr lang="en" dirty="0" smtClean="0"/>
              <a:t>“Ist das so? Was ist der Grund?”</a:t>
            </a:r>
            <a:endParaRPr lang="en" dirty="0"/>
          </a:p>
          <a:p>
            <a:pPr marL="457200" lvl="0" indent="-368300" rtl="0">
              <a:buClr>
                <a:schemeClr val="dk1"/>
              </a:buClr>
              <a:buSzPct val="166666"/>
              <a:buFont typeface="Arial"/>
              <a:buChar char="•"/>
            </a:pPr>
            <a:r>
              <a:rPr lang="en" dirty="0" smtClean="0"/>
              <a:t>“Kann ich dich unterstützen?”</a:t>
            </a:r>
          </a:p>
          <a:p>
            <a:pPr marL="88900" lvl="0" indent="0" rtl="0">
              <a:buClr>
                <a:schemeClr val="dk1"/>
              </a:buClr>
              <a:buSzPct val="166666"/>
              <a:buNone/>
            </a:pPr>
            <a:endParaRPr lang="en" dirty="0"/>
          </a:p>
        </p:txBody>
      </p:sp>
    </p:spTree>
  </p:cSld>
  <p:clrMapOvr>
    <a:masterClrMapping/>
  </p:clrMapOvr>
  <p:transition spd="slow">
    <p:cu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Shape 30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marL="457200" lvl="0" indent="-368300"/>
            <a:r>
              <a:rPr lang="en" dirty="0"/>
              <a:t>5. </a:t>
            </a:r>
            <a:r>
              <a:rPr lang="en" dirty="0" smtClean="0"/>
              <a:t>Empathie zeigen</a:t>
            </a:r>
            <a:endParaRPr lang="en" dirty="0"/>
          </a:p>
        </p:txBody>
      </p:sp>
      <p:sp>
        <p:nvSpPr>
          <p:cNvPr id="304" name="Shape 30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smtClean="0"/>
              <a:t>“Du musst dich wirklich sehr … fühlen”</a:t>
            </a:r>
          </a:p>
          <a:p>
            <a:pPr marL="457200" lvl="0" indent="-368300" rtl="0">
              <a:buClr>
                <a:schemeClr val="dk1"/>
              </a:buClr>
              <a:buSzPct val="166666"/>
              <a:buFont typeface="Arial"/>
              <a:buChar char="•"/>
            </a:pPr>
            <a:r>
              <a:rPr lang="en" dirty="0" smtClean="0"/>
              <a:t>“Ich verstehe, dass es dir so geht.”</a:t>
            </a:r>
          </a:p>
          <a:p>
            <a:pPr marL="457200" lvl="0" indent="-368300" rtl="0">
              <a:buClr>
                <a:schemeClr val="dk1"/>
              </a:buClr>
              <a:buSzPct val="166666"/>
              <a:buFont typeface="Arial"/>
              <a:buChar char="•"/>
            </a:pPr>
            <a:r>
              <a:rPr lang="en" dirty="0" smtClean="0"/>
              <a:t>“Es ist völlig normal sich jetzt so zu fühlen”</a:t>
            </a:r>
          </a:p>
          <a:p>
            <a:pPr marL="457200" indent="-368300">
              <a:buSzPct val="166666"/>
              <a:buFont typeface="Arial"/>
              <a:buChar char="•"/>
            </a:pPr>
            <a:r>
              <a:rPr lang="en" dirty="0"/>
              <a:t>“Könnte man das auch anders sehen?”</a:t>
            </a:r>
          </a:p>
          <a:p>
            <a:pPr marL="457200" lvl="0" indent="-368300" rtl="0">
              <a:buClr>
                <a:schemeClr val="dk1"/>
              </a:buClr>
              <a:buSzPct val="166666"/>
              <a:buFont typeface="Arial"/>
              <a:buChar char="•"/>
            </a:pPr>
            <a:endParaRPr lang="en" dirty="0" smtClean="0"/>
          </a:p>
        </p:txBody>
      </p:sp>
    </p:spTree>
  </p:cSld>
  <p:clrMapOvr>
    <a:masterClrMapping/>
  </p:clrMapOvr>
  <p:transition spd="slow">
    <p:cu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Shape 30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marL="457200" lvl="0" indent="-368300"/>
            <a:r>
              <a:rPr lang="en" dirty="0"/>
              <a:t>6. </a:t>
            </a:r>
            <a:r>
              <a:rPr lang="en" dirty="0" smtClean="0"/>
              <a:t>Gemeinsam Lösungen suchen</a:t>
            </a:r>
            <a:endParaRPr lang="en" sz="1800" dirty="0"/>
          </a:p>
        </p:txBody>
      </p:sp>
      <p:sp>
        <p:nvSpPr>
          <p:cNvPr id="310" name="Shape 31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smtClean="0"/>
              <a:t>“Es gibt immer einen Weg”</a:t>
            </a:r>
          </a:p>
          <a:p>
            <a:pPr marL="457200" lvl="0" indent="-368300" rtl="0">
              <a:buClr>
                <a:schemeClr val="dk1"/>
              </a:buClr>
              <a:buSzPct val="166666"/>
              <a:buFont typeface="Arial"/>
              <a:buChar char="•"/>
            </a:pPr>
            <a:r>
              <a:rPr lang="en" dirty="0" smtClean="0"/>
              <a:t>“Du bist nicht alleine. Wer soll dir helfen?”</a:t>
            </a:r>
          </a:p>
          <a:p>
            <a:pPr marL="457200" lvl="0" indent="-368300" rtl="0">
              <a:buClr>
                <a:schemeClr val="dk1"/>
              </a:buClr>
              <a:buSzPct val="166666"/>
              <a:buFont typeface="Arial"/>
              <a:buChar char="•"/>
            </a:pPr>
            <a:r>
              <a:rPr lang="en" dirty="0" smtClean="0"/>
              <a:t>“Überlegen wir, wie viele Möglichkeiten wir finden.”</a:t>
            </a:r>
            <a:endParaRPr lang="en" dirty="0"/>
          </a:p>
          <a:p>
            <a:pPr marL="457200" lvl="0" indent="-368300" rtl="0">
              <a:buClr>
                <a:schemeClr val="dk1"/>
              </a:buClr>
              <a:buSzPct val="166666"/>
              <a:buFont typeface="Arial"/>
              <a:buChar char="•"/>
            </a:pPr>
            <a:r>
              <a:rPr lang="en" dirty="0" smtClean="0"/>
              <a:t>“Welche Möglichkeit ist für dich die beste?”</a:t>
            </a:r>
            <a:endParaRPr lang="en" dirty="0"/>
          </a:p>
          <a:p>
            <a:pPr marL="457200" lvl="0" indent="-368300">
              <a:buClr>
                <a:schemeClr val="dk1"/>
              </a:buClr>
              <a:buSzPct val="166666"/>
              <a:buFont typeface="Arial"/>
              <a:buChar char="•"/>
            </a:pPr>
            <a:r>
              <a:rPr lang="en" dirty="0" smtClean="0"/>
              <a:t>“Willst du das mal ausprobieren?”</a:t>
            </a:r>
          </a:p>
          <a:p>
            <a:pPr marL="457200" lvl="0" indent="-368300">
              <a:buClr>
                <a:schemeClr val="dk1"/>
              </a:buClr>
              <a:buSzPct val="166666"/>
              <a:buFont typeface="Arial"/>
              <a:buChar char="•"/>
            </a:pPr>
            <a:r>
              <a:rPr lang="en" dirty="0" smtClean="0"/>
              <a:t>“Wo können wir Hilfe holen?”</a:t>
            </a:r>
            <a:endParaRPr lang="en" dirty="0"/>
          </a:p>
        </p:txBody>
      </p:sp>
    </p:spTree>
  </p:cSld>
  <p:clrMapOvr>
    <a:masterClrMapping/>
  </p:clrMapOvr>
  <p:transition spd="slow">
    <p:cu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Shape 31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lvl="0"/>
            <a:r>
              <a:rPr lang="en" dirty="0"/>
              <a:t>7. </a:t>
            </a:r>
            <a:r>
              <a:rPr lang="en" dirty="0" smtClean="0"/>
              <a:t>Unterstützung / Hilfe suchen</a:t>
            </a:r>
            <a:endParaRPr lang="en" dirty="0"/>
          </a:p>
        </p:txBody>
      </p:sp>
      <p:sp>
        <p:nvSpPr>
          <p:cNvPr id="316" name="Shape 31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smtClean="0"/>
              <a:t>Vertrauenspersonen (z.B. Freunde, Familie) </a:t>
            </a:r>
            <a:endParaRPr lang="en" dirty="0"/>
          </a:p>
          <a:p>
            <a:pPr marL="457200" lvl="0" indent="-368300">
              <a:buSzPct val="166666"/>
              <a:buFont typeface="Arial"/>
              <a:buChar char="•"/>
            </a:pPr>
            <a:r>
              <a:rPr lang="en" dirty="0"/>
              <a:t>Schulsozialarbeit, </a:t>
            </a:r>
            <a:r>
              <a:rPr lang="en" dirty="0" smtClean="0"/>
              <a:t>Lehrpersonen, Schulleitung</a:t>
            </a:r>
            <a:endParaRPr lang="en" dirty="0"/>
          </a:p>
          <a:p>
            <a:pPr marL="457200" lvl="0" indent="-368300">
              <a:buSzPct val="166666"/>
              <a:buFont typeface="Arial"/>
              <a:buChar char="•"/>
            </a:pPr>
            <a:r>
              <a:rPr lang="en" dirty="0" smtClean="0"/>
              <a:t>Therapeuten </a:t>
            </a:r>
            <a:r>
              <a:rPr lang="en" dirty="0"/>
              <a:t>und Ärzte</a:t>
            </a:r>
          </a:p>
          <a:p>
            <a:pPr marL="457200" lvl="0" indent="-368300">
              <a:buSzPct val="166666"/>
              <a:buFont typeface="Arial"/>
              <a:buChar char="•"/>
            </a:pPr>
            <a:r>
              <a:rPr lang="en" dirty="0"/>
              <a:t>Beratungsstellen</a:t>
            </a:r>
          </a:p>
          <a:p>
            <a:pPr marL="457200" lvl="0" indent="-368300">
              <a:buSzPct val="166666"/>
              <a:buFont typeface="Arial"/>
              <a:buChar char="•"/>
            </a:pPr>
            <a:r>
              <a:rPr lang="en" dirty="0"/>
              <a:t>Selbsthilfegruppen </a:t>
            </a:r>
          </a:p>
          <a:p>
            <a:pPr marL="457200" lvl="0" indent="-368300">
              <a:buSzPct val="166666"/>
              <a:buFont typeface="Arial"/>
              <a:buChar char="•"/>
            </a:pPr>
            <a:r>
              <a:rPr lang="en" dirty="0" smtClean="0"/>
              <a:t>Polizei</a:t>
            </a:r>
            <a:endParaRPr lang="en" strike="sngStrike" dirty="0">
              <a:solidFill>
                <a:srgbClr val="FF0000"/>
              </a:solidFill>
            </a:endParaRPr>
          </a:p>
          <a:p>
            <a:pPr marL="457200" lvl="0" indent="-368300" rtl="0">
              <a:buClr>
                <a:schemeClr val="dk1"/>
              </a:buClr>
              <a:buSzPct val="166666"/>
              <a:buFont typeface="Arial"/>
              <a:buChar char="•"/>
            </a:pPr>
            <a:endParaRPr lang="en" dirty="0"/>
          </a:p>
          <a:p>
            <a:endParaRPr lang="en" dirty="0"/>
          </a:p>
        </p:txBody>
      </p:sp>
    </p:spTree>
  </p:cSld>
  <p:clrMapOvr>
    <a:masterClrMapping/>
  </p:clrMapOvr>
  <p:transition spd="slow">
    <p:cu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7"/>
            <a:ext cx="8579296" cy="1143000"/>
          </a:xfrm>
        </p:spPr>
        <p:txBody>
          <a:bodyPr/>
          <a:lstStyle/>
          <a:p>
            <a:r>
              <a:rPr lang="de-CH" dirty="0" smtClean="0"/>
              <a:t>Fazit: Begleiten statt verbieten</a:t>
            </a:r>
            <a:endParaRPr lang="de-CH" dirty="0"/>
          </a:p>
        </p:txBody>
      </p:sp>
      <p:sp>
        <p:nvSpPr>
          <p:cNvPr id="3" name="Textplatzhalter 2"/>
          <p:cNvSpPr>
            <a:spLocks noGrp="1"/>
          </p:cNvSpPr>
          <p:nvPr>
            <p:ph type="body" idx="1"/>
          </p:nvPr>
        </p:nvSpPr>
        <p:spPr/>
        <p:txBody>
          <a:bodyPr/>
          <a:lstStyle/>
          <a:p>
            <a:pPr marL="190500" indent="0">
              <a:buNone/>
            </a:pPr>
            <a:r>
              <a:rPr lang="de-CH" dirty="0" smtClean="0"/>
              <a:t>Unterstützen und Begleiten</a:t>
            </a:r>
          </a:p>
          <a:p>
            <a:pPr marL="190500" indent="0">
              <a:buNone/>
            </a:pPr>
            <a:r>
              <a:rPr lang="de-CH" dirty="0" smtClean="0">
                <a:sym typeface="Wingdings"/>
              </a:rPr>
              <a:t> höhere Medienkompetenz der Kinder</a:t>
            </a:r>
          </a:p>
          <a:p>
            <a:pPr>
              <a:buFont typeface="Wingdings"/>
              <a:buChar char="è"/>
            </a:pPr>
            <a:r>
              <a:rPr lang="de-CH" dirty="0" smtClean="0">
                <a:sym typeface="Wingdings"/>
              </a:rPr>
              <a:t> trotz Risiken weniger negative Medienerlebnisse </a:t>
            </a:r>
            <a:br>
              <a:rPr lang="de-CH" dirty="0" smtClean="0">
                <a:sym typeface="Wingdings"/>
              </a:rPr>
            </a:br>
            <a:endParaRPr lang="de-CH" dirty="0">
              <a:sym typeface="Wingdings"/>
            </a:endParaRPr>
          </a:p>
          <a:p>
            <a:pPr marL="190500" indent="0">
              <a:buNone/>
            </a:pPr>
            <a:r>
              <a:rPr lang="de-CH" dirty="0" smtClean="0">
                <a:sym typeface="Wingdings"/>
              </a:rPr>
              <a:t>Verbieten und Kontrollieren</a:t>
            </a:r>
          </a:p>
          <a:p>
            <a:pPr marL="190500" indent="0">
              <a:buNone/>
            </a:pPr>
            <a:r>
              <a:rPr lang="de-CH" dirty="0" smtClean="0">
                <a:sym typeface="Wingdings"/>
              </a:rPr>
              <a:t> geringere Medienkompetenz der Kinder</a:t>
            </a:r>
            <a:endParaRPr lang="de-CH" dirty="0"/>
          </a:p>
          <a:p>
            <a:pPr marL="190500" indent="0">
              <a:buNone/>
            </a:pPr>
            <a:r>
              <a:rPr lang="de-CH" dirty="0">
                <a:sym typeface="Wingdings"/>
              </a:rPr>
              <a:t> </a:t>
            </a:r>
            <a:r>
              <a:rPr lang="de-CH" dirty="0" smtClean="0">
                <a:sym typeface="Wingdings"/>
              </a:rPr>
              <a:t>weniger Risiken, aber eher negative Medienerlebnisse</a:t>
            </a:r>
            <a:endParaRPr lang="de-CH" dirty="0"/>
          </a:p>
          <a:p>
            <a:pPr marL="190500" indent="0">
              <a:buNone/>
            </a:pPr>
            <a:endParaRPr lang="de-CH" dirty="0" smtClean="0">
              <a:sym typeface="Wingdings"/>
            </a:endParaRPr>
          </a:p>
        </p:txBody>
      </p:sp>
    </p:spTree>
    <p:extLst>
      <p:ext uri="{BB962C8B-B14F-4D97-AF65-F5344CB8AC3E}">
        <p14:creationId xmlns="" xmlns:p14="http://schemas.microsoft.com/office/powerpoint/2010/main" val="29683548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7"/>
            <a:ext cx="8507288" cy="1143000"/>
          </a:xfrm>
        </p:spPr>
        <p:txBody>
          <a:bodyPr/>
          <a:lstStyle/>
          <a:p>
            <a:r>
              <a:rPr lang="de-CH" dirty="0" smtClean="0"/>
              <a:t>Eine gute Grundhaltung</a:t>
            </a:r>
            <a:endParaRPr lang="de-CH" dirty="0"/>
          </a:p>
        </p:txBody>
      </p:sp>
      <p:sp>
        <p:nvSpPr>
          <p:cNvPr id="3" name="Textplatzhalter 2"/>
          <p:cNvSpPr>
            <a:spLocks noGrp="1"/>
          </p:cNvSpPr>
          <p:nvPr>
            <p:ph type="body" idx="1"/>
          </p:nvPr>
        </p:nvSpPr>
        <p:spPr>
          <a:xfrm>
            <a:off x="457200" y="1600200"/>
            <a:ext cx="8507288" cy="4967700"/>
          </a:xfrm>
        </p:spPr>
        <p:txBody>
          <a:bodyPr/>
          <a:lstStyle/>
          <a:p>
            <a:pPr marL="442913" indent="-342900">
              <a:buSzPct val="120000"/>
              <a:buFont typeface="Wingdings" panose="05000000000000000000" pitchFamily="2" charset="2"/>
              <a:buChar char="ü"/>
            </a:pPr>
            <a:r>
              <a:rPr lang="de-CH" dirty="0" smtClean="0">
                <a:solidFill>
                  <a:schemeClr val="tx1"/>
                </a:solidFill>
              </a:rPr>
              <a:t>«Neue Medien sind ein normaler und hilfreicher Teil der Welt.»</a:t>
            </a:r>
          </a:p>
          <a:p>
            <a:pPr marL="442913" indent="-342900">
              <a:buSzPct val="120000"/>
              <a:buFont typeface="Wingdings" panose="05000000000000000000" pitchFamily="2" charset="2"/>
              <a:buChar char="ü"/>
            </a:pPr>
            <a:r>
              <a:rPr lang="de-CH" dirty="0" smtClean="0">
                <a:solidFill>
                  <a:schemeClr val="tx1"/>
                </a:solidFill>
              </a:rPr>
              <a:t>«Wo es Chancen gibt, gibt es auch Gefahren.»</a:t>
            </a:r>
          </a:p>
          <a:p>
            <a:pPr marL="442913" indent="-342900">
              <a:buSzPct val="120000"/>
              <a:buFont typeface="Wingdings" panose="05000000000000000000" pitchFamily="2" charset="2"/>
              <a:buChar char="ü"/>
            </a:pPr>
            <a:r>
              <a:rPr lang="de-CH" dirty="0">
                <a:solidFill>
                  <a:schemeClr val="tx1"/>
                </a:solidFill>
              </a:rPr>
              <a:t>«Eltern haben eine wichtige Begleitfunktion.»</a:t>
            </a:r>
          </a:p>
          <a:p>
            <a:pPr marL="442913" indent="-342900">
              <a:buSzPct val="120000"/>
              <a:buFont typeface="Wingdings" panose="05000000000000000000" pitchFamily="2" charset="2"/>
              <a:buChar char="ü"/>
            </a:pPr>
            <a:r>
              <a:rPr lang="de-CH" dirty="0" smtClean="0">
                <a:solidFill>
                  <a:schemeClr val="tx1"/>
                </a:solidFill>
              </a:rPr>
              <a:t>«Kindern positive </a:t>
            </a:r>
            <a:r>
              <a:rPr lang="de-CH" dirty="0">
                <a:solidFill>
                  <a:schemeClr val="tx1"/>
                </a:solidFill>
              </a:rPr>
              <a:t>Medienerlebnisse ermöglichen.»</a:t>
            </a:r>
          </a:p>
          <a:p>
            <a:pPr marL="442913" indent="-342900">
              <a:buSzPct val="120000"/>
              <a:buFont typeface="Wingdings" panose="05000000000000000000" pitchFamily="2" charset="2"/>
              <a:buChar char="ü"/>
            </a:pPr>
            <a:r>
              <a:rPr lang="de-CH" dirty="0">
                <a:solidFill>
                  <a:schemeClr val="tx1"/>
                </a:solidFill>
              </a:rPr>
              <a:t>«Kinder über Gefahren früh informieren und darüber reden.»</a:t>
            </a:r>
          </a:p>
          <a:p>
            <a:pPr marL="442913" indent="-342900">
              <a:buSzPct val="120000"/>
              <a:buFont typeface="Wingdings" panose="05000000000000000000" pitchFamily="2" charset="2"/>
              <a:buChar char="ü"/>
            </a:pPr>
            <a:r>
              <a:rPr lang="de-CH" dirty="0" smtClean="0">
                <a:solidFill>
                  <a:schemeClr val="tx1"/>
                </a:solidFill>
              </a:rPr>
              <a:t>«Kinder vor Gefahren schützen soweit das möglich ist.»</a:t>
            </a:r>
          </a:p>
          <a:p>
            <a:pPr marL="442913" indent="-342900">
              <a:buSzPct val="120000"/>
              <a:buFont typeface="Wingdings" panose="05000000000000000000" pitchFamily="2" charset="2"/>
              <a:buChar char="ü"/>
            </a:pPr>
            <a:r>
              <a:rPr lang="de-CH" dirty="0" smtClean="0">
                <a:solidFill>
                  <a:schemeClr val="tx1"/>
                </a:solidFill>
              </a:rPr>
              <a:t>«Bei Problemen Verständnis zeigen und unterstützen.»</a:t>
            </a:r>
          </a:p>
          <a:p>
            <a:pPr marL="442913" indent="-342900">
              <a:buSzPct val="120000"/>
              <a:buFont typeface="Wingdings" panose="05000000000000000000" pitchFamily="2" charset="2"/>
              <a:buChar char="ü"/>
            </a:pPr>
            <a:r>
              <a:rPr lang="de-CH" dirty="0" smtClean="0">
                <a:solidFill>
                  <a:schemeClr val="tx1"/>
                </a:solidFill>
              </a:rPr>
              <a:t>«Selbstbewusstsein und Medienkompetenz fördern.»</a:t>
            </a:r>
            <a:endParaRPr lang="de-CH" dirty="0">
              <a:solidFill>
                <a:schemeClr val="tx1"/>
              </a:solidFill>
            </a:endParaRPr>
          </a:p>
          <a:p>
            <a:pPr marL="100013" indent="0">
              <a:buSzPct val="167000"/>
              <a:buNone/>
            </a:pPr>
            <a:endParaRPr lang="de-CH" dirty="0" smtClean="0">
              <a:solidFill>
                <a:schemeClr val="tx1"/>
              </a:solidFill>
            </a:endParaRPr>
          </a:p>
          <a:p>
            <a:pPr marL="533400" indent="-342900">
              <a:buFont typeface="Arial" panose="020B0604020202020204" pitchFamily="34" charset="0"/>
              <a:buChar char="•"/>
            </a:pPr>
            <a:endParaRPr lang="de-CH" dirty="0" smtClean="0"/>
          </a:p>
        </p:txBody>
      </p:sp>
    </p:spTree>
    <p:extLst>
      <p:ext uri="{BB962C8B-B14F-4D97-AF65-F5344CB8AC3E}">
        <p14:creationId xmlns="" xmlns:p14="http://schemas.microsoft.com/office/powerpoint/2010/main" val="306401223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Shape 31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lvl="0"/>
            <a:r>
              <a:rPr lang="de-CH" dirty="0" smtClean="0"/>
              <a:t>Beziehungspflege als Grundlage</a:t>
            </a:r>
            <a:endParaRPr lang="en" dirty="0"/>
          </a:p>
        </p:txBody>
      </p:sp>
      <p:sp>
        <p:nvSpPr>
          <p:cNvPr id="316" name="Shape 31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a:buSzPct val="166666"/>
              <a:buFont typeface="Arial"/>
              <a:buChar char="•"/>
            </a:pPr>
            <a:r>
              <a:rPr lang="de-CH" dirty="0"/>
              <a:t>Zuneigung zeigen, auch wenn Verhalten schwierig ist</a:t>
            </a:r>
          </a:p>
          <a:p>
            <a:pPr marL="457200" indent="-368300">
              <a:buSzPct val="166666"/>
              <a:buFont typeface="Arial"/>
              <a:buChar char="•"/>
            </a:pPr>
            <a:r>
              <a:rPr lang="de-CH" dirty="0"/>
              <a:t>Gesprächs- und Hilfsbereitschaft signalisieren</a:t>
            </a:r>
          </a:p>
          <a:p>
            <a:pPr marL="457200" lvl="0" indent="-368300">
              <a:buSzPct val="166666"/>
              <a:buFont typeface="Arial"/>
              <a:buChar char="•"/>
            </a:pPr>
            <a:r>
              <a:rPr lang="de-CH" dirty="0" smtClean="0"/>
              <a:t>Gemeinsame </a:t>
            </a:r>
            <a:r>
              <a:rPr lang="de-CH" dirty="0"/>
              <a:t>Aktivitäten gestalten</a:t>
            </a:r>
          </a:p>
          <a:p>
            <a:pPr marL="457200" lvl="0" indent="-368300" rtl="0">
              <a:buClr>
                <a:schemeClr val="dk1"/>
              </a:buClr>
              <a:buSzPct val="166666"/>
              <a:buFont typeface="Arial"/>
              <a:buChar char="•"/>
            </a:pPr>
            <a:endParaRPr lang="en" dirty="0"/>
          </a:p>
          <a:p>
            <a:endParaRPr lang="en" dirty="0"/>
          </a:p>
        </p:txBody>
      </p:sp>
    </p:spTree>
    <p:extLst>
      <p:ext uri="{BB962C8B-B14F-4D97-AF65-F5344CB8AC3E}">
        <p14:creationId xmlns="" xmlns:p14="http://schemas.microsoft.com/office/powerpoint/2010/main" val="3564484864"/>
      </p:ext>
    </p:extLst>
  </p:cSld>
  <p:clrMapOvr>
    <a:masterClrMapping/>
  </p:clrMapOvr>
  <p:transition spd="slow">
    <p:cut/>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Shape 32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Gute Informationen für junge Kinder</a:t>
            </a:r>
            <a:endParaRPr lang="en" dirty="0"/>
          </a:p>
        </p:txBody>
      </p:sp>
      <p:sp>
        <p:nvSpPr>
          <p:cNvPr id="328" name="Shape 32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u="sng" dirty="0" smtClean="0">
                <a:solidFill>
                  <a:schemeClr val="hlink"/>
                </a:solidFill>
                <a:hlinkClick r:id="rId3"/>
              </a:rPr>
              <a:t>www.geschichtenausdeminternet.ch</a:t>
            </a:r>
            <a:endParaRPr lang="en" u="sng" dirty="0">
              <a:solidFill>
                <a:schemeClr val="hlink"/>
              </a:solidFill>
              <a:hlinkClick r:id="rId3"/>
            </a:endParaRPr>
          </a:p>
          <a:p>
            <a:pPr marL="457200" lvl="0" indent="-368300" rtl="0">
              <a:buClr>
                <a:schemeClr val="dk1"/>
              </a:buClr>
              <a:buSzPct val="166666"/>
              <a:buFont typeface="Arial"/>
              <a:buChar char="•"/>
            </a:pPr>
            <a:r>
              <a:rPr lang="en" u="sng" dirty="0" smtClean="0">
                <a:solidFill>
                  <a:schemeClr val="hlink"/>
                </a:solidFill>
                <a:hlinkClick r:id="rId4"/>
              </a:rPr>
              <a:t>www.internauten.de</a:t>
            </a:r>
            <a:endParaRPr lang="en" u="sng" dirty="0">
              <a:solidFill>
                <a:schemeClr val="hlink"/>
              </a:solidFill>
              <a:hlinkClick r:id="rId4"/>
            </a:endParaRPr>
          </a:p>
          <a:p>
            <a:pPr marL="457200" lvl="0" indent="-368300" rtl="0">
              <a:buClr>
                <a:schemeClr val="dk1"/>
              </a:buClr>
              <a:buSzPct val="166666"/>
              <a:buFont typeface="Arial"/>
              <a:buChar char="•"/>
            </a:pPr>
            <a:r>
              <a:rPr lang="en" u="sng" dirty="0" smtClean="0">
                <a:solidFill>
                  <a:schemeClr val="hlink"/>
                </a:solidFill>
                <a:hlinkClick r:id="rId5"/>
              </a:rPr>
              <a:t>www.sheeplive.eu</a:t>
            </a:r>
            <a:r>
              <a:rPr lang="en" dirty="0" smtClean="0"/>
              <a:t>  </a:t>
            </a:r>
            <a:endParaRPr lang="en" dirty="0"/>
          </a:p>
          <a:p>
            <a:endParaRPr lang="en" dirty="0"/>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Was heute normal ist </a:t>
            </a:r>
            <a:r>
              <a:rPr lang="de-CH" sz="1400" dirty="0" smtClean="0"/>
              <a:t>(bei 12-19-Jährigen)</a:t>
            </a:r>
            <a:endParaRPr lang="de-CH" dirty="0"/>
          </a:p>
        </p:txBody>
      </p:sp>
      <p:sp>
        <p:nvSpPr>
          <p:cNvPr id="3" name="Textplatzhalter 2"/>
          <p:cNvSpPr>
            <a:spLocks noGrp="1"/>
          </p:cNvSpPr>
          <p:nvPr>
            <p:ph type="body" idx="1"/>
          </p:nvPr>
        </p:nvSpPr>
        <p:spPr>
          <a:xfrm>
            <a:off x="457200" y="1600200"/>
            <a:ext cx="8723312" cy="4967700"/>
          </a:xfrm>
        </p:spPr>
        <p:txBody>
          <a:bodyPr/>
          <a:lstStyle/>
          <a:p>
            <a:pPr marL="190500" indent="0">
              <a:buSzPct val="167000"/>
              <a:buNone/>
            </a:pPr>
            <a:r>
              <a:rPr lang="de-CH" dirty="0" smtClean="0"/>
              <a:t>95% haben ein eigenes Handy </a:t>
            </a:r>
            <a:r>
              <a:rPr lang="de-CH" sz="1200" dirty="0" smtClean="0"/>
              <a:t>(im Haushalt: 99%)</a:t>
            </a:r>
          </a:p>
          <a:p>
            <a:pPr marL="190500" indent="0">
              <a:buSzPct val="167000"/>
              <a:buNone/>
            </a:pPr>
            <a:r>
              <a:rPr lang="de-CH" dirty="0" smtClean="0"/>
              <a:t>77% einen eigenen Computer/Notebook </a:t>
            </a:r>
            <a:r>
              <a:rPr lang="de-CH" sz="1200" dirty="0"/>
              <a:t>(im Haushalt: </a:t>
            </a:r>
            <a:r>
              <a:rPr lang="de-CH" sz="1200" dirty="0" smtClean="0"/>
              <a:t>98%)</a:t>
            </a:r>
            <a:endParaRPr lang="de-CH" sz="1200" dirty="0"/>
          </a:p>
          <a:p>
            <a:pPr marL="190500" indent="0">
              <a:buSzPct val="167000"/>
              <a:buNone/>
            </a:pPr>
            <a:r>
              <a:rPr lang="de-CH" dirty="0" smtClean="0"/>
              <a:t>56% haben einen eigenen Internetzugang </a:t>
            </a:r>
            <a:r>
              <a:rPr lang="de-CH" sz="1200" dirty="0"/>
              <a:t>(im Haushalt: </a:t>
            </a:r>
            <a:r>
              <a:rPr lang="de-CH" sz="1200" dirty="0" smtClean="0"/>
              <a:t>97%)</a:t>
            </a:r>
            <a:endParaRPr lang="de-CH" sz="1200" dirty="0"/>
          </a:p>
          <a:p>
            <a:pPr marL="190500" indent="0">
              <a:buSzPct val="167000"/>
              <a:buNone/>
            </a:pPr>
            <a:r>
              <a:rPr lang="de-CH" dirty="0" smtClean="0"/>
              <a:t>92% nutzen täglich/mehrfach </a:t>
            </a:r>
            <a:r>
              <a:rPr lang="de-CH" dirty="0" err="1" smtClean="0"/>
              <a:t>wöchentl</a:t>
            </a:r>
            <a:r>
              <a:rPr lang="de-CH" dirty="0" smtClean="0"/>
              <a:t>. das Handy </a:t>
            </a:r>
            <a:r>
              <a:rPr lang="de-CH" sz="1200" dirty="0" smtClean="0"/>
              <a:t>(12-13: 83%;18-19: </a:t>
            </a:r>
            <a:r>
              <a:rPr lang="de-CH" sz="1200" dirty="0"/>
              <a:t>96</a:t>
            </a:r>
            <a:r>
              <a:rPr lang="de-CH" sz="1200" dirty="0" smtClean="0"/>
              <a:t>%)</a:t>
            </a:r>
            <a:endParaRPr lang="de-CH" sz="1200" dirty="0"/>
          </a:p>
          <a:p>
            <a:pPr marL="190500" indent="0">
              <a:buSzPct val="167000"/>
              <a:buNone/>
            </a:pPr>
            <a:r>
              <a:rPr lang="de-CH" dirty="0" smtClean="0"/>
              <a:t>89% nutzen täglich/mehrfach wöchentlich Internet </a:t>
            </a:r>
            <a:r>
              <a:rPr lang="de-CH" sz="1200" dirty="0"/>
              <a:t>(12-13: 83%;18-19: 96</a:t>
            </a:r>
            <a:r>
              <a:rPr lang="de-CH" sz="1200" dirty="0" smtClean="0"/>
              <a:t>%)</a:t>
            </a:r>
            <a:endParaRPr lang="de-CH" sz="1200" dirty="0"/>
          </a:p>
          <a:p>
            <a:pPr marL="190500" indent="0">
              <a:buSzPct val="167000"/>
              <a:buNone/>
            </a:pPr>
            <a:r>
              <a:rPr lang="de-CH" dirty="0" smtClean="0"/>
              <a:t>82% sind bei einem sozialen Netzwerk angemeldet</a:t>
            </a:r>
          </a:p>
          <a:p>
            <a:pPr marL="190500" indent="0">
              <a:buSzPct val="167000"/>
              <a:buNone/>
            </a:pPr>
            <a:r>
              <a:rPr lang="de-CH" dirty="0" smtClean="0"/>
              <a:t>74% nutzen es täglich/mehrfach wöchentlich </a:t>
            </a:r>
            <a:r>
              <a:rPr lang="de-CH" sz="1200" dirty="0" smtClean="0"/>
              <a:t>(12-13: 64%; 18-19: 82%)</a:t>
            </a:r>
          </a:p>
          <a:p>
            <a:pPr marL="190500" indent="0">
              <a:buSzPct val="167000"/>
              <a:buNone/>
            </a:pPr>
            <a:r>
              <a:rPr lang="de-CH" dirty="0" smtClean="0"/>
              <a:t>53% haben mehr als 300 Facebook-Freunde</a:t>
            </a:r>
          </a:p>
          <a:p>
            <a:pPr marL="190500" indent="0">
              <a:buSzPct val="167000"/>
              <a:buNone/>
            </a:pPr>
            <a:r>
              <a:rPr lang="de-CH" dirty="0" smtClean="0"/>
              <a:t>68% spielen Videogames </a:t>
            </a:r>
            <a:r>
              <a:rPr lang="de-CH" sz="1200" dirty="0" smtClean="0"/>
              <a:t>(12-13: 79%, 18-19: 52%)</a:t>
            </a:r>
          </a:p>
          <a:p>
            <a:endParaRPr lang="de-CH" dirty="0" smtClean="0"/>
          </a:p>
          <a:p>
            <a:endParaRPr lang="de-CH" dirty="0"/>
          </a:p>
        </p:txBody>
      </p:sp>
    </p:spTree>
    <p:extLst>
      <p:ext uri="{BB962C8B-B14F-4D97-AF65-F5344CB8AC3E}">
        <p14:creationId xmlns="" xmlns:p14="http://schemas.microsoft.com/office/powerpoint/2010/main" val="36780908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Shape 33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Gute Informationen für Jugendliche</a:t>
            </a:r>
            <a:endParaRPr lang="en" dirty="0"/>
          </a:p>
        </p:txBody>
      </p:sp>
      <p:sp>
        <p:nvSpPr>
          <p:cNvPr id="334" name="Shape 33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68300">
              <a:buSzPct val="166666"/>
              <a:buFont typeface="Arial"/>
              <a:buChar char="•"/>
            </a:pPr>
            <a:r>
              <a:rPr lang="de-CH" dirty="0" smtClean="0">
                <a:hlinkClick r:id="rId3"/>
              </a:rPr>
              <a:t>www.tschau.ch/multimedia</a:t>
            </a:r>
            <a:endParaRPr lang="de-CH" dirty="0">
              <a:hlinkClick r:id="rId3"/>
            </a:endParaRPr>
          </a:p>
          <a:p>
            <a:pPr marL="457200" lvl="0" indent="-368300">
              <a:buSzPct val="166666"/>
              <a:buFont typeface="Arial"/>
              <a:buChar char="•"/>
            </a:pPr>
            <a:r>
              <a:rPr lang="de-CH" dirty="0" smtClean="0">
                <a:hlinkClick r:id="rId3"/>
              </a:rPr>
              <a:t>www.feel-ok.ch</a:t>
            </a:r>
          </a:p>
          <a:p>
            <a:pPr marL="457200" lvl="0" indent="-368300">
              <a:buSzPct val="166666"/>
              <a:buFont typeface="Arial"/>
              <a:buChar char="•"/>
            </a:pPr>
            <a:r>
              <a:rPr lang="de-CH" dirty="0" smtClean="0">
                <a:hlinkClick r:id="rId3"/>
              </a:rPr>
              <a:t>www.lilli.ch/chatten</a:t>
            </a:r>
          </a:p>
        </p:txBody>
      </p:sp>
    </p:spTree>
  </p:cSld>
  <p:clrMapOvr>
    <a:masterClrMapping/>
  </p:clrMapOvr>
  <p:transition spd="slow">
    <p:cut/>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Shape 33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Gute Informationen für Eltern</a:t>
            </a:r>
            <a:endParaRPr lang="en" dirty="0"/>
          </a:p>
        </p:txBody>
      </p:sp>
      <p:sp>
        <p:nvSpPr>
          <p:cNvPr id="340" name="Shape 34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indent="-368300">
              <a:buSzPct val="166666"/>
              <a:buFont typeface="Arial"/>
              <a:buChar char="•"/>
            </a:pPr>
            <a:r>
              <a:rPr lang="de-CH" dirty="0" smtClean="0">
                <a:hlinkClick r:id="rId3"/>
              </a:rPr>
              <a:t>www.safersurfing.ch</a:t>
            </a:r>
            <a:endParaRPr lang="de-CH" dirty="0" smtClean="0"/>
          </a:p>
          <a:p>
            <a:pPr marL="457200" lvl="0" indent="-368300">
              <a:buSzPct val="166666"/>
              <a:buFont typeface="Arial"/>
              <a:buChar char="•"/>
            </a:pPr>
            <a:r>
              <a:rPr lang="de-CH" dirty="0">
                <a:hlinkClick r:id="rId4"/>
              </a:rPr>
              <a:t>www.cybersmart.ch</a:t>
            </a:r>
          </a:p>
          <a:p>
            <a:pPr marL="457200" indent="-368300">
              <a:buSzPct val="166666"/>
              <a:buFont typeface="Arial"/>
              <a:buChar char="•"/>
            </a:pPr>
            <a:r>
              <a:rPr lang="de-CH" dirty="0" smtClean="0">
                <a:hlinkClick r:id="rId5"/>
              </a:rPr>
              <a:t>www.elternet.ch</a:t>
            </a:r>
            <a:r>
              <a:rPr lang="de-CH" dirty="0" smtClean="0"/>
              <a:t> </a:t>
            </a:r>
          </a:p>
          <a:p>
            <a:pPr marL="457200" indent="-368300">
              <a:buSzPct val="166666"/>
              <a:buFont typeface="Arial"/>
              <a:buChar char="•"/>
            </a:pPr>
            <a:r>
              <a:rPr lang="de-CH" dirty="0">
                <a:hlinkClick r:id="rId6"/>
              </a:rPr>
              <a:t>www.jugendundmedien.ch</a:t>
            </a:r>
            <a:endParaRPr lang="en" dirty="0"/>
          </a:p>
          <a:p>
            <a:pPr marL="457200" lvl="0" indent="-368300">
              <a:buClr>
                <a:schemeClr val="dk1"/>
              </a:buClr>
              <a:buSzPct val="166666"/>
              <a:buFont typeface="Arial"/>
              <a:buChar char="•"/>
            </a:pPr>
            <a:r>
              <a:rPr lang="en" dirty="0" smtClean="0">
                <a:hlinkClick r:id="rId7"/>
              </a:rPr>
              <a:t>www.klicksafe.de</a:t>
            </a:r>
            <a:r>
              <a:rPr lang="en" dirty="0" smtClean="0"/>
              <a:t> </a:t>
            </a:r>
          </a:p>
          <a:p>
            <a:pPr marL="457200" lvl="0" indent="-368300">
              <a:buSzPct val="166666"/>
              <a:buFont typeface="Arial"/>
              <a:buChar char="•"/>
            </a:pPr>
            <a:r>
              <a:rPr lang="de-CH" dirty="0" smtClean="0">
                <a:hlinkClick r:id="rId8"/>
              </a:rPr>
              <a:t>www.schau-hin.info</a:t>
            </a:r>
            <a:endParaRPr lang="de-CH" dirty="0" smtClean="0"/>
          </a:p>
          <a:p>
            <a:pPr marL="457200" lvl="0" indent="-368300">
              <a:buSzPct val="166666"/>
              <a:buFont typeface="Arial"/>
              <a:buChar char="•"/>
            </a:pPr>
            <a:r>
              <a:rPr lang="de-CH" dirty="0" smtClean="0">
                <a:hlinkClick r:id="rId9"/>
              </a:rPr>
              <a:t>www.security4kids.ch</a:t>
            </a:r>
            <a:r>
              <a:rPr lang="de-CH" dirty="0" smtClean="0"/>
              <a:t> </a:t>
            </a:r>
          </a:p>
          <a:p>
            <a:pPr marL="457200" lvl="0" indent="-368300">
              <a:buSzPct val="166666"/>
              <a:buFont typeface="Arial"/>
              <a:buChar char="•"/>
            </a:pPr>
            <a:r>
              <a:rPr lang="de-CH" dirty="0" smtClean="0">
                <a:hlinkClick r:id="rId10"/>
              </a:rPr>
              <a:t>www.medienstark.ch</a:t>
            </a:r>
            <a:r>
              <a:rPr lang="de-CH" dirty="0" smtClean="0"/>
              <a:t>  </a:t>
            </a:r>
            <a:endParaRPr lang="en" dirty="0"/>
          </a:p>
        </p:txBody>
      </p:sp>
    </p:spTree>
  </p:cSld>
  <p:clrMapOvr>
    <a:masterClrMapping/>
  </p:clrMapOvr>
  <p:transition spd="slow">
    <p:cut/>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Beratungsangebote</a:t>
            </a:r>
            <a:endParaRPr lang="de-CH" dirty="0"/>
          </a:p>
        </p:txBody>
      </p:sp>
      <p:sp>
        <p:nvSpPr>
          <p:cNvPr id="3" name="Textplatzhalter 2"/>
          <p:cNvSpPr>
            <a:spLocks noGrp="1"/>
          </p:cNvSpPr>
          <p:nvPr>
            <p:ph type="body" idx="1"/>
          </p:nvPr>
        </p:nvSpPr>
        <p:spPr>
          <a:xfrm>
            <a:off x="457200" y="1600200"/>
            <a:ext cx="8507288" cy="4967700"/>
          </a:xfrm>
        </p:spPr>
        <p:txBody>
          <a:bodyPr/>
          <a:lstStyle/>
          <a:p>
            <a:r>
              <a:rPr lang="de-CH" dirty="0" smtClean="0"/>
              <a:t>Für Kinder: </a:t>
            </a:r>
            <a:r>
              <a:rPr lang="de-CH" dirty="0" smtClean="0">
                <a:hlinkClick r:id="rId3"/>
              </a:rPr>
              <a:t>www.147.ch</a:t>
            </a:r>
            <a:r>
              <a:rPr lang="de-CH" dirty="0" smtClean="0"/>
              <a:t> , Tel. 147 (anonym, kostenlos)</a:t>
            </a:r>
          </a:p>
          <a:p>
            <a:r>
              <a:rPr lang="de-CH" dirty="0" smtClean="0"/>
              <a:t>Für Eltern</a:t>
            </a:r>
            <a:r>
              <a:rPr lang="de-CH" dirty="0"/>
              <a:t>: </a:t>
            </a:r>
            <a:r>
              <a:rPr lang="de-CH" dirty="0" smtClean="0">
                <a:hlinkClick r:id="rId4"/>
              </a:rPr>
              <a:t>www.elternnotruf.ch</a:t>
            </a:r>
            <a:r>
              <a:rPr lang="de-CH" dirty="0" smtClean="0"/>
              <a:t> , Tel. 0848 35 45 55</a:t>
            </a:r>
          </a:p>
          <a:p>
            <a:r>
              <a:rPr lang="de-CH" dirty="0"/>
              <a:t>Für Eltern: </a:t>
            </a:r>
            <a:r>
              <a:rPr lang="de-CH" dirty="0" smtClean="0">
                <a:hlinkClick r:id="rId5"/>
              </a:rPr>
              <a:t>www.projuventute-elternberatung.ch</a:t>
            </a:r>
            <a:r>
              <a:rPr lang="de-CH" dirty="0" smtClean="0"/>
              <a:t> </a:t>
            </a:r>
          </a:p>
          <a:p>
            <a:r>
              <a:rPr lang="de-CH" dirty="0" smtClean="0"/>
              <a:t>Opferhilfe</a:t>
            </a:r>
            <a:r>
              <a:rPr lang="de-CH" dirty="0"/>
              <a:t>: </a:t>
            </a:r>
            <a:r>
              <a:rPr lang="de-CH" dirty="0" smtClean="0">
                <a:hlinkClick r:id="rId6"/>
              </a:rPr>
              <a:t>www.opferhilfe-schweiz.ch</a:t>
            </a:r>
            <a:r>
              <a:rPr lang="de-CH" dirty="0" smtClean="0"/>
              <a:t> </a:t>
            </a:r>
          </a:p>
          <a:p>
            <a:r>
              <a:rPr lang="de-CH" dirty="0" smtClean="0"/>
              <a:t>Vor Ort: </a:t>
            </a:r>
            <a:r>
              <a:rPr lang="de-CH" dirty="0" smtClean="0">
                <a:hlinkClick r:id="rId7"/>
              </a:rPr>
              <a:t>www.jugendundmedien.ch/beratung-und-angebote</a:t>
            </a:r>
            <a:endParaRPr lang="de-CH" dirty="0" smtClean="0"/>
          </a:p>
          <a:p>
            <a:r>
              <a:rPr lang="de-CH" dirty="0" smtClean="0"/>
              <a:t>Für polizeiliche Beratung: </a:t>
            </a:r>
            <a:r>
              <a:rPr lang="de-CH" dirty="0" smtClean="0">
                <a:hlinkClick r:id="rId8"/>
              </a:rPr>
              <a:t>www.skppsc.ch/link/jugenddienste</a:t>
            </a:r>
            <a:r>
              <a:rPr lang="de-CH" dirty="0" smtClean="0"/>
              <a:t> </a:t>
            </a:r>
          </a:p>
          <a:p>
            <a:r>
              <a:rPr lang="de-CH" dirty="0" smtClean="0"/>
              <a:t>Für polizeiliche Notfälle: </a:t>
            </a:r>
            <a:r>
              <a:rPr lang="de-CH" dirty="0" smtClean="0">
                <a:hlinkClick r:id="rId9"/>
              </a:rPr>
              <a:t>www.polizei.ch</a:t>
            </a:r>
            <a:r>
              <a:rPr lang="de-CH" dirty="0" smtClean="0"/>
              <a:t> (117)</a:t>
            </a:r>
            <a:endParaRPr lang="de-CH" dirty="0"/>
          </a:p>
        </p:txBody>
      </p:sp>
    </p:spTree>
    <p:extLst>
      <p:ext uri="{BB962C8B-B14F-4D97-AF65-F5344CB8AC3E}">
        <p14:creationId xmlns="" xmlns:p14="http://schemas.microsoft.com/office/powerpoint/2010/main" val="17483687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Elternbildungsangebote </a:t>
            </a:r>
            <a:endParaRPr lang="de-CH" dirty="0"/>
          </a:p>
        </p:txBody>
      </p:sp>
      <p:sp>
        <p:nvSpPr>
          <p:cNvPr id="3" name="Textplatzhalter 2"/>
          <p:cNvSpPr>
            <a:spLocks noGrp="1"/>
          </p:cNvSpPr>
          <p:nvPr>
            <p:ph type="body" idx="1"/>
          </p:nvPr>
        </p:nvSpPr>
        <p:spPr/>
        <p:txBody>
          <a:bodyPr/>
          <a:lstStyle/>
          <a:p>
            <a:r>
              <a:rPr lang="de-CH" dirty="0" smtClean="0">
                <a:hlinkClick r:id="rId3"/>
              </a:rPr>
              <a:t>www.actioninnocence.org</a:t>
            </a:r>
            <a:endParaRPr lang="de-CH" dirty="0" smtClean="0"/>
          </a:p>
          <a:p>
            <a:r>
              <a:rPr lang="de-CH" dirty="0" smtClean="0">
                <a:hlinkClick r:id="rId4"/>
              </a:rPr>
              <a:t>www.elternbildung.ch</a:t>
            </a:r>
            <a:r>
              <a:rPr lang="de-CH" dirty="0"/>
              <a:t> ; </a:t>
            </a:r>
            <a:r>
              <a:rPr lang="de-CH" dirty="0" smtClean="0">
                <a:hlinkClick r:id="rId5"/>
              </a:rPr>
              <a:t>www.formation-des-parents.ch</a:t>
            </a:r>
            <a:r>
              <a:rPr lang="de-CH" dirty="0" smtClean="0"/>
              <a:t> </a:t>
            </a:r>
          </a:p>
          <a:p>
            <a:r>
              <a:rPr lang="de-CH" dirty="0" smtClean="0">
                <a:hlinkClick r:id="rId6"/>
              </a:rPr>
              <a:t>www.medien-coaching.ch</a:t>
            </a:r>
            <a:r>
              <a:rPr lang="de-CH" dirty="0" smtClean="0"/>
              <a:t>  </a:t>
            </a:r>
            <a:endParaRPr lang="de-CH" dirty="0"/>
          </a:p>
          <a:p>
            <a:r>
              <a:rPr lang="de-CH" u="sng" smtClean="0">
                <a:hlinkClick r:id="rId7"/>
              </a:rPr>
              <a:t>www.projuventute.ch/medienprofis</a:t>
            </a:r>
            <a:endParaRPr lang="de-CH" u="sng" smtClean="0"/>
          </a:p>
          <a:p>
            <a:r>
              <a:rPr lang="de-CH" smtClean="0">
                <a:hlinkClick r:id="rId8"/>
              </a:rPr>
              <a:t>www.skppsc.ch</a:t>
            </a:r>
            <a:endParaRPr lang="de-CH" dirty="0" smtClean="0"/>
          </a:p>
          <a:p>
            <a:r>
              <a:rPr lang="de-CH" dirty="0" smtClean="0">
                <a:hlinkClick r:id="rId9"/>
              </a:rPr>
              <a:t>www.swisscom.ch/medienkurse</a:t>
            </a:r>
            <a:r>
              <a:rPr lang="de-CH" dirty="0" smtClean="0"/>
              <a:t> </a:t>
            </a:r>
          </a:p>
          <a:p>
            <a:r>
              <a:rPr lang="de-CH" dirty="0" smtClean="0">
                <a:hlinkClick r:id="rId10"/>
              </a:rPr>
              <a:t>www.zischtig.ch</a:t>
            </a:r>
            <a:r>
              <a:rPr lang="de-CH" dirty="0" smtClean="0"/>
              <a:t> </a:t>
            </a:r>
            <a:endParaRPr lang="de-CH" dirty="0"/>
          </a:p>
        </p:txBody>
      </p:sp>
    </p:spTree>
    <p:extLst>
      <p:ext uri="{BB962C8B-B14F-4D97-AF65-F5344CB8AC3E}">
        <p14:creationId xmlns="" xmlns:p14="http://schemas.microsoft.com/office/powerpoint/2010/main" val="22371959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Weitere Ressourcen</a:t>
            </a:r>
            <a:endParaRPr lang="de-CH" dirty="0"/>
          </a:p>
        </p:txBody>
      </p:sp>
      <p:sp>
        <p:nvSpPr>
          <p:cNvPr id="3" name="Textplatzhalter 2"/>
          <p:cNvSpPr>
            <a:spLocks noGrp="1"/>
          </p:cNvSpPr>
          <p:nvPr>
            <p:ph type="body" idx="1"/>
          </p:nvPr>
        </p:nvSpPr>
        <p:spPr/>
        <p:txBody>
          <a:bodyPr/>
          <a:lstStyle/>
          <a:p>
            <a:pPr marL="190500" indent="0">
              <a:buNone/>
            </a:pPr>
            <a:endParaRPr lang="de-CH" dirty="0" smtClean="0">
              <a:hlinkClick r:id="rId3"/>
            </a:endParaRPr>
          </a:p>
          <a:p>
            <a:pPr marL="190500" indent="0">
              <a:buNone/>
            </a:pPr>
            <a:endParaRPr lang="de-CH" dirty="0" smtClean="0">
              <a:hlinkClick r:id="rId3"/>
            </a:endParaRPr>
          </a:p>
          <a:p>
            <a:pPr marL="190500" indent="0">
              <a:buNone/>
            </a:pPr>
            <a:endParaRPr lang="de-CH" dirty="0">
              <a:hlinkClick r:id="rId3"/>
            </a:endParaRPr>
          </a:p>
          <a:p>
            <a:pPr marL="190500" indent="0" algn="ctr">
              <a:buNone/>
            </a:pPr>
            <a:r>
              <a:rPr lang="de-CH" dirty="0" smtClean="0">
                <a:hlinkClick r:id="rId3"/>
              </a:rPr>
              <a:t>www.jugendundmedien.ch</a:t>
            </a:r>
            <a:r>
              <a:rPr lang="de-CH" dirty="0" smtClean="0"/>
              <a:t> </a:t>
            </a:r>
            <a:endParaRPr lang="de-CH" dirty="0"/>
          </a:p>
        </p:txBody>
      </p:sp>
    </p:spTree>
    <p:extLst>
      <p:ext uri="{BB962C8B-B14F-4D97-AF65-F5344CB8AC3E}">
        <p14:creationId xmlns="" xmlns:p14="http://schemas.microsoft.com/office/powerpoint/2010/main" val="4057281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dirty="0" smtClean="0"/>
              <a:t>Das Internet erfüllt basale Bedürfnisse</a:t>
            </a:r>
            <a:endParaRPr lang="en" dirty="0"/>
          </a:p>
        </p:txBody>
      </p:sp>
      <p:sp>
        <p:nvSpPr>
          <p:cNvPr id="2" name="Gleichschenkliges Dreieck 1"/>
          <p:cNvSpPr/>
          <p:nvPr/>
        </p:nvSpPr>
        <p:spPr>
          <a:xfrm>
            <a:off x="3203848" y="1988840"/>
            <a:ext cx="5127962" cy="4221835"/>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3" name="Textfeld 2"/>
          <p:cNvSpPr txBox="1"/>
          <p:nvPr/>
        </p:nvSpPr>
        <p:spPr>
          <a:xfrm>
            <a:off x="3431533" y="5680412"/>
            <a:ext cx="4740867" cy="307777"/>
          </a:xfrm>
          <a:prstGeom prst="rect">
            <a:avLst/>
          </a:prstGeom>
          <a:noFill/>
        </p:spPr>
        <p:txBody>
          <a:bodyPr wrap="square" rtlCol="0">
            <a:spAutoFit/>
          </a:bodyPr>
          <a:lstStyle/>
          <a:p>
            <a:r>
              <a:rPr lang="de-CH" dirty="0" smtClean="0"/>
              <a:t> Atmen, Nahrung, Sexualität, Schlaf, Ruhe, Bewegung</a:t>
            </a:r>
            <a:endParaRPr lang="de-CH" dirty="0"/>
          </a:p>
        </p:txBody>
      </p:sp>
      <p:sp>
        <p:nvSpPr>
          <p:cNvPr id="10" name="Textfeld 9"/>
          <p:cNvSpPr txBox="1"/>
          <p:nvPr/>
        </p:nvSpPr>
        <p:spPr>
          <a:xfrm>
            <a:off x="473375" y="5696027"/>
            <a:ext cx="5095076" cy="430887"/>
          </a:xfrm>
          <a:prstGeom prst="rect">
            <a:avLst/>
          </a:prstGeom>
          <a:noFill/>
        </p:spPr>
        <p:txBody>
          <a:bodyPr wrap="square" rtlCol="0">
            <a:spAutoFit/>
          </a:bodyPr>
          <a:lstStyle/>
          <a:p>
            <a:pPr marL="342900" indent="-342900">
              <a:buSzPct val="167000"/>
              <a:buFont typeface="Arial" panose="020B0604020202020204" pitchFamily="34" charset="0"/>
              <a:buChar char="•"/>
            </a:pPr>
            <a:r>
              <a:rPr lang="de-CH" sz="2200" dirty="0" smtClean="0"/>
              <a:t>Gesundheit</a:t>
            </a:r>
            <a:endParaRPr lang="de-CH" sz="2200" dirty="0"/>
          </a:p>
        </p:txBody>
      </p:sp>
      <p:sp>
        <p:nvSpPr>
          <p:cNvPr id="11" name="Textfeld 10"/>
          <p:cNvSpPr txBox="1"/>
          <p:nvPr/>
        </p:nvSpPr>
        <p:spPr>
          <a:xfrm>
            <a:off x="3779912" y="5104348"/>
            <a:ext cx="4740867" cy="307777"/>
          </a:xfrm>
          <a:prstGeom prst="rect">
            <a:avLst/>
          </a:prstGeom>
          <a:noFill/>
        </p:spPr>
        <p:txBody>
          <a:bodyPr wrap="square" rtlCol="0">
            <a:spAutoFit/>
          </a:bodyPr>
          <a:lstStyle/>
          <a:p>
            <a:r>
              <a:rPr lang="de-CH" dirty="0" smtClean="0"/>
              <a:t> Gesundheit, Familie, Arbeit, Ressourcen, Moral</a:t>
            </a:r>
            <a:endParaRPr lang="de-CH" dirty="0"/>
          </a:p>
        </p:txBody>
      </p:sp>
      <p:sp>
        <p:nvSpPr>
          <p:cNvPr id="12" name="Textfeld 11"/>
          <p:cNvSpPr txBox="1"/>
          <p:nvPr/>
        </p:nvSpPr>
        <p:spPr>
          <a:xfrm>
            <a:off x="485036" y="5104348"/>
            <a:ext cx="5095076" cy="430887"/>
          </a:xfrm>
          <a:prstGeom prst="rect">
            <a:avLst/>
          </a:prstGeom>
          <a:noFill/>
        </p:spPr>
        <p:txBody>
          <a:bodyPr wrap="square" rtlCol="0">
            <a:spAutoFit/>
          </a:bodyPr>
          <a:lstStyle/>
          <a:p>
            <a:pPr marL="342900" indent="-342900">
              <a:buSzPct val="167000"/>
              <a:buFont typeface="Arial" panose="020B0604020202020204" pitchFamily="34" charset="0"/>
              <a:buChar char="•"/>
            </a:pPr>
            <a:r>
              <a:rPr lang="de-CH" sz="2200" dirty="0" smtClean="0"/>
              <a:t>Sicherheit</a:t>
            </a:r>
            <a:endParaRPr lang="de-CH" sz="2200" dirty="0"/>
          </a:p>
        </p:txBody>
      </p:sp>
      <p:sp>
        <p:nvSpPr>
          <p:cNvPr id="13" name="Textfeld 12"/>
          <p:cNvSpPr txBox="1"/>
          <p:nvPr/>
        </p:nvSpPr>
        <p:spPr>
          <a:xfrm>
            <a:off x="4355976" y="4528284"/>
            <a:ext cx="4740867" cy="307777"/>
          </a:xfrm>
          <a:prstGeom prst="rect">
            <a:avLst/>
          </a:prstGeom>
          <a:noFill/>
        </p:spPr>
        <p:txBody>
          <a:bodyPr wrap="square" rtlCol="0">
            <a:spAutoFit/>
          </a:bodyPr>
          <a:lstStyle/>
          <a:p>
            <a:r>
              <a:rPr lang="de-CH" dirty="0" smtClean="0"/>
              <a:t>Freundschaft, Familie, Intimität</a:t>
            </a:r>
            <a:endParaRPr lang="de-CH" dirty="0"/>
          </a:p>
        </p:txBody>
      </p:sp>
      <p:sp>
        <p:nvSpPr>
          <p:cNvPr id="14" name="Textfeld 13"/>
          <p:cNvSpPr txBox="1"/>
          <p:nvPr/>
        </p:nvSpPr>
        <p:spPr>
          <a:xfrm>
            <a:off x="481251" y="4528283"/>
            <a:ext cx="5095076" cy="430887"/>
          </a:xfrm>
          <a:prstGeom prst="rect">
            <a:avLst/>
          </a:prstGeom>
          <a:noFill/>
        </p:spPr>
        <p:txBody>
          <a:bodyPr wrap="square" rtlCol="0">
            <a:spAutoFit/>
          </a:bodyPr>
          <a:lstStyle/>
          <a:p>
            <a:pPr marL="342900" indent="-342900">
              <a:buSzPct val="167000"/>
              <a:buFont typeface="Arial" panose="020B0604020202020204" pitchFamily="34" charset="0"/>
              <a:buChar char="•"/>
            </a:pPr>
            <a:r>
              <a:rPr lang="de-CH" sz="2200" b="1" dirty="0" smtClean="0"/>
              <a:t>Zugehörigkeit</a:t>
            </a:r>
            <a:endParaRPr lang="de-CH" sz="2200" b="1" dirty="0"/>
          </a:p>
        </p:txBody>
      </p:sp>
      <p:sp>
        <p:nvSpPr>
          <p:cNvPr id="15" name="Textfeld 14"/>
          <p:cNvSpPr txBox="1"/>
          <p:nvPr/>
        </p:nvSpPr>
        <p:spPr>
          <a:xfrm>
            <a:off x="4583661" y="3880212"/>
            <a:ext cx="4740867" cy="307777"/>
          </a:xfrm>
          <a:prstGeom prst="rect">
            <a:avLst/>
          </a:prstGeom>
          <a:noFill/>
        </p:spPr>
        <p:txBody>
          <a:bodyPr wrap="square" rtlCol="0">
            <a:spAutoFit/>
          </a:bodyPr>
          <a:lstStyle/>
          <a:p>
            <a:r>
              <a:rPr lang="de-CH" dirty="0" smtClean="0"/>
              <a:t>Selbstbewusstsein, Respekt</a:t>
            </a:r>
            <a:endParaRPr lang="de-CH" dirty="0"/>
          </a:p>
        </p:txBody>
      </p:sp>
      <p:sp>
        <p:nvSpPr>
          <p:cNvPr id="16" name="Textfeld 15"/>
          <p:cNvSpPr txBox="1"/>
          <p:nvPr/>
        </p:nvSpPr>
        <p:spPr>
          <a:xfrm>
            <a:off x="473375" y="3907174"/>
            <a:ext cx="5095076" cy="430887"/>
          </a:xfrm>
          <a:prstGeom prst="rect">
            <a:avLst/>
          </a:prstGeom>
          <a:noFill/>
        </p:spPr>
        <p:txBody>
          <a:bodyPr wrap="square" rtlCol="0">
            <a:spAutoFit/>
          </a:bodyPr>
          <a:lstStyle/>
          <a:p>
            <a:pPr marL="342900" indent="-342900">
              <a:buSzPct val="167000"/>
              <a:buFont typeface="Arial" panose="020B0604020202020204" pitchFamily="34" charset="0"/>
              <a:buChar char="•"/>
            </a:pPr>
            <a:r>
              <a:rPr lang="de-CH" sz="2200" b="1" dirty="0" smtClean="0"/>
              <a:t>Kompetenz</a:t>
            </a:r>
            <a:endParaRPr lang="de-CH" sz="2200" b="1" dirty="0"/>
          </a:p>
        </p:txBody>
      </p:sp>
      <p:sp>
        <p:nvSpPr>
          <p:cNvPr id="17" name="Textfeld 16"/>
          <p:cNvSpPr txBox="1"/>
          <p:nvPr/>
        </p:nvSpPr>
        <p:spPr>
          <a:xfrm>
            <a:off x="485036" y="3304148"/>
            <a:ext cx="5095076" cy="430887"/>
          </a:xfrm>
          <a:prstGeom prst="rect">
            <a:avLst/>
          </a:prstGeom>
          <a:noFill/>
        </p:spPr>
        <p:txBody>
          <a:bodyPr wrap="square" rtlCol="0">
            <a:spAutoFit/>
          </a:bodyPr>
          <a:lstStyle/>
          <a:p>
            <a:pPr marL="342900" indent="-342900">
              <a:buSzPct val="167000"/>
              <a:buFont typeface="Arial" panose="020B0604020202020204" pitchFamily="34" charset="0"/>
              <a:buChar char="•"/>
            </a:pPr>
            <a:r>
              <a:rPr lang="de-CH" sz="2200" b="1" dirty="0" smtClean="0"/>
              <a:t>Autonomie</a:t>
            </a:r>
            <a:endParaRPr lang="de-CH" sz="2200" b="1" dirty="0"/>
          </a:p>
        </p:txBody>
      </p:sp>
      <p:sp>
        <p:nvSpPr>
          <p:cNvPr id="18" name="Textfeld 17"/>
          <p:cNvSpPr txBox="1"/>
          <p:nvPr/>
        </p:nvSpPr>
        <p:spPr>
          <a:xfrm>
            <a:off x="5148065" y="3140968"/>
            <a:ext cx="1296143" cy="523220"/>
          </a:xfrm>
          <a:prstGeom prst="rect">
            <a:avLst/>
          </a:prstGeom>
          <a:noFill/>
        </p:spPr>
        <p:txBody>
          <a:bodyPr wrap="square" rtlCol="0">
            <a:spAutoFit/>
          </a:bodyPr>
          <a:lstStyle/>
          <a:p>
            <a:pPr algn="ctr"/>
            <a:r>
              <a:rPr lang="de-CH" dirty="0" smtClean="0"/>
              <a:t>Kreativität</a:t>
            </a:r>
          </a:p>
          <a:p>
            <a:pPr algn="ctr"/>
            <a:r>
              <a:rPr lang="de-CH" dirty="0" smtClean="0"/>
              <a:t>Spontaneität</a:t>
            </a:r>
            <a:endParaRPr lang="de-CH" dirty="0"/>
          </a:p>
        </p:txBody>
      </p:sp>
      <p:cxnSp>
        <p:nvCxnSpPr>
          <p:cNvPr id="19" name="Gerade Verbindung 18"/>
          <p:cNvCxnSpPr/>
          <p:nvPr/>
        </p:nvCxnSpPr>
        <p:spPr>
          <a:xfrm>
            <a:off x="756296" y="3717032"/>
            <a:ext cx="604727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Gerade Verbindung 26"/>
          <p:cNvCxnSpPr/>
          <p:nvPr/>
        </p:nvCxnSpPr>
        <p:spPr>
          <a:xfrm>
            <a:off x="756296" y="4365104"/>
            <a:ext cx="6480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p:nvCxnSpPr>
        <p:spPr>
          <a:xfrm>
            <a:off x="755576" y="5013176"/>
            <a:ext cx="6840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Gerade Verbindung 28"/>
          <p:cNvCxnSpPr/>
          <p:nvPr/>
        </p:nvCxnSpPr>
        <p:spPr>
          <a:xfrm>
            <a:off x="755576" y="5589240"/>
            <a:ext cx="7200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Shape 41"/>
          <p:cNvSpPr txBox="1">
            <a:spLocks noGrp="1"/>
          </p:cNvSpPr>
          <p:nvPr>
            <p:ph type="title"/>
          </p:nvPr>
        </p:nvSpPr>
        <p:spPr>
          <a:prstGeom prst="rect">
            <a:avLst/>
          </a:prstGeom>
        </p:spPr>
        <p:txBody>
          <a:bodyPr lIns="91425" tIns="91425" rIns="91425" bIns="91425" anchor="b" anchorCtr="0">
            <a:noAutofit/>
          </a:bodyPr>
          <a:lstStyle/>
          <a:p>
            <a:pPr>
              <a:buNone/>
            </a:pPr>
            <a:r>
              <a:rPr lang="en" sz="3200"/>
              <a:t>Das Internet ist wie eine grosse Stadt...</a:t>
            </a:r>
          </a:p>
        </p:txBody>
      </p:sp>
      <p:sp>
        <p:nvSpPr>
          <p:cNvPr id="42" name="Shape 42"/>
          <p:cNvSpPr txBox="1">
            <a:spLocks noGrp="1"/>
          </p:cNvSpPr>
          <p:nvPr>
            <p:ph type="body" idx="1"/>
          </p:nvPr>
        </p:nvSpPr>
        <p:spPr>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a:t>Sichere Gegenden</a:t>
            </a:r>
          </a:p>
          <a:p>
            <a:pPr marL="457200" lvl="0" indent="-368300" rtl="0">
              <a:buClr>
                <a:schemeClr val="dk1"/>
              </a:buClr>
              <a:buSzPct val="166666"/>
              <a:buFont typeface="Arial"/>
              <a:buChar char="•"/>
            </a:pPr>
            <a:r>
              <a:rPr lang="en" dirty="0"/>
              <a:t>Nette Leute</a:t>
            </a:r>
          </a:p>
          <a:p>
            <a:pPr marL="457200" lvl="0" indent="-368300" rtl="0">
              <a:buClr>
                <a:schemeClr val="dk1"/>
              </a:buClr>
              <a:buSzPct val="166666"/>
              <a:buFont typeface="Arial"/>
              <a:buChar char="•"/>
            </a:pPr>
            <a:r>
              <a:rPr lang="en" dirty="0" smtClean="0"/>
              <a:t>Verkehrsberuhigte </a:t>
            </a:r>
            <a:r>
              <a:rPr lang="en" dirty="0"/>
              <a:t>Zonen</a:t>
            </a:r>
          </a:p>
          <a:p>
            <a:pPr marL="457200" lvl="0" indent="-368300" rtl="0">
              <a:buClr>
                <a:schemeClr val="dk1"/>
              </a:buClr>
              <a:buSzPct val="166666"/>
              <a:buFont typeface="Arial"/>
              <a:buChar char="•"/>
            </a:pPr>
            <a:r>
              <a:rPr lang="en" dirty="0"/>
              <a:t>Kinderspielplätze</a:t>
            </a:r>
          </a:p>
          <a:p>
            <a:pPr marL="457200" lvl="0" indent="-368300" rtl="0">
              <a:buClr>
                <a:schemeClr val="dk1"/>
              </a:buClr>
              <a:buSzPct val="166666"/>
              <a:buFont typeface="Arial"/>
              <a:buChar char="•"/>
            </a:pPr>
            <a:r>
              <a:rPr lang="en" dirty="0"/>
              <a:t>Konsum</a:t>
            </a:r>
          </a:p>
          <a:p>
            <a:pPr marL="457200" lvl="0" indent="-368300">
              <a:buClr>
                <a:schemeClr val="dk1"/>
              </a:buClr>
              <a:buSzPct val="166666"/>
              <a:buFont typeface="Arial"/>
              <a:buChar char="•"/>
            </a:pPr>
            <a:r>
              <a:rPr lang="en" dirty="0"/>
              <a:t>...</a:t>
            </a:r>
          </a:p>
        </p:txBody>
      </p:sp>
      <p:sp>
        <p:nvSpPr>
          <p:cNvPr id="43" name="Shape 43"/>
          <p:cNvSpPr txBox="1">
            <a:spLocks noGrp="1"/>
          </p:cNvSpPr>
          <p:nvPr>
            <p:ph type="body" idx="2"/>
          </p:nvPr>
        </p:nvSpPr>
        <p:spPr>
          <a:prstGeom prst="rect">
            <a:avLst/>
          </a:prstGeom>
        </p:spPr>
        <p:txBody>
          <a:bodyPr lIns="91425" tIns="91425" rIns="91425" bIns="91425" anchor="t" anchorCtr="0">
            <a:noAutofit/>
          </a:bodyPr>
          <a:lstStyle/>
          <a:p>
            <a:pPr marL="457200" lvl="0" indent="-368300" rtl="0">
              <a:buClr>
                <a:schemeClr val="dk1"/>
              </a:buClr>
              <a:buSzPct val="166666"/>
              <a:buFont typeface="Arial"/>
              <a:buChar char="•"/>
            </a:pPr>
            <a:r>
              <a:rPr lang="en" dirty="0"/>
              <a:t>Dunkle Ecken</a:t>
            </a:r>
          </a:p>
          <a:p>
            <a:pPr marL="457200" lvl="0" indent="-368300" rtl="0">
              <a:buClr>
                <a:schemeClr val="dk1"/>
              </a:buClr>
              <a:buSzPct val="166666"/>
              <a:buFont typeface="Arial"/>
              <a:buChar char="•"/>
            </a:pPr>
            <a:r>
              <a:rPr lang="en" dirty="0"/>
              <a:t>Merkwürdige Gestalten</a:t>
            </a:r>
          </a:p>
          <a:p>
            <a:pPr marL="457200" lvl="0" indent="-368300" rtl="0">
              <a:buClr>
                <a:schemeClr val="dk1"/>
              </a:buClr>
              <a:buSzPct val="166666"/>
              <a:buFont typeface="Arial"/>
              <a:buChar char="•"/>
            </a:pPr>
            <a:r>
              <a:rPr lang="en" dirty="0"/>
              <a:t>Gefährliche Strassen</a:t>
            </a:r>
          </a:p>
          <a:p>
            <a:pPr marL="457200" lvl="0" indent="-368300" rtl="0">
              <a:buClr>
                <a:schemeClr val="dk1"/>
              </a:buClr>
              <a:buSzPct val="166666"/>
              <a:buFont typeface="Arial"/>
              <a:buChar char="•"/>
            </a:pPr>
            <a:r>
              <a:rPr lang="en" dirty="0"/>
              <a:t>Rotlichtbezirke</a:t>
            </a:r>
          </a:p>
          <a:p>
            <a:pPr marL="457200" lvl="0" indent="-368300" rtl="0">
              <a:buClr>
                <a:schemeClr val="dk1"/>
              </a:buClr>
              <a:buSzPct val="166666"/>
              <a:buFont typeface="Arial"/>
              <a:buChar char="•"/>
            </a:pPr>
            <a:r>
              <a:rPr lang="en" dirty="0"/>
              <a:t>Kriminalität</a:t>
            </a:r>
          </a:p>
          <a:p>
            <a:pPr marL="457200" lvl="0" indent="-368300">
              <a:buClr>
                <a:schemeClr val="dk1"/>
              </a:buClr>
              <a:buSzPct val="166666"/>
              <a:buFont typeface="Arial"/>
              <a:buChar char="•"/>
            </a:pPr>
            <a:r>
              <a:rPr lang="en" dirty="0"/>
              <a:t>...</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de-CH" dirty="0" smtClean="0"/>
              <a:t>Das Internet im Wandel</a:t>
            </a:r>
            <a:endParaRPr lang="en" dirty="0"/>
          </a:p>
        </p:txBody>
      </p:sp>
      <p:sp>
        <p:nvSpPr>
          <p:cNvPr id="49" name="Shape 49"/>
          <p:cNvSpPr txBox="1">
            <a:spLocks noGrp="1"/>
          </p:cNvSpPr>
          <p:nvPr>
            <p:ph type="body" idx="1"/>
          </p:nvPr>
        </p:nvSpPr>
        <p:spPr>
          <a:xfrm>
            <a:off x="457200" y="1600200"/>
            <a:ext cx="4124099" cy="4967700"/>
          </a:xfrm>
          <a:prstGeom prst="rect">
            <a:avLst/>
          </a:prstGeom>
        </p:spPr>
        <p:txBody>
          <a:bodyPr lIns="91425" tIns="91425" rIns="91425" bIns="91425" anchor="t" anchorCtr="0">
            <a:noAutofit/>
          </a:bodyPr>
          <a:lstStyle/>
          <a:p>
            <a:pPr marL="457200" lvl="0" indent="-368300" rtl="0">
              <a:buClr>
                <a:schemeClr val="dk1"/>
              </a:buClr>
              <a:buSzPct val="100000"/>
              <a:buFont typeface="Arial"/>
              <a:buChar char="●"/>
            </a:pPr>
            <a:r>
              <a:rPr lang="en" dirty="0" smtClean="0"/>
              <a:t>Web 1.0</a:t>
            </a:r>
          </a:p>
          <a:p>
            <a:pPr marL="457200" lvl="0" indent="-368300" rtl="0">
              <a:buClr>
                <a:schemeClr val="dk1"/>
              </a:buClr>
              <a:buSzPct val="100000"/>
              <a:buFont typeface="Arial"/>
              <a:buChar char="●"/>
            </a:pPr>
            <a:r>
              <a:rPr lang="en" dirty="0" smtClean="0"/>
              <a:t>Desktop, Notebook</a:t>
            </a:r>
          </a:p>
          <a:p>
            <a:pPr marL="457200" indent="-368300">
              <a:buFont typeface="Arial"/>
              <a:buChar char="●"/>
            </a:pPr>
            <a:r>
              <a:rPr lang="en" dirty="0"/>
              <a:t>Statische Webseiten</a:t>
            </a:r>
          </a:p>
          <a:p>
            <a:pPr marL="457200" lvl="0" indent="-368300" rtl="0">
              <a:buClr>
                <a:schemeClr val="dk1"/>
              </a:buClr>
              <a:buSzPct val="100000"/>
              <a:buFont typeface="Arial"/>
              <a:buChar char="●"/>
            </a:pPr>
            <a:r>
              <a:rPr lang="en" dirty="0" smtClean="0"/>
              <a:t>Informationsabruf</a:t>
            </a:r>
          </a:p>
          <a:p>
            <a:pPr marL="457200" lvl="0" indent="-368300" rtl="0">
              <a:buClr>
                <a:schemeClr val="dk1"/>
              </a:buClr>
              <a:buSzPct val="100000"/>
              <a:buFont typeface="Arial"/>
              <a:buChar char="●"/>
            </a:pPr>
            <a:r>
              <a:rPr lang="en" dirty="0" smtClean="0"/>
              <a:t>Unpersönlich</a:t>
            </a:r>
          </a:p>
          <a:p>
            <a:pPr marL="457200" lvl="0" indent="-368300" rtl="0">
              <a:buClr>
                <a:schemeClr val="dk1"/>
              </a:buClr>
              <a:buSzPct val="100000"/>
              <a:buFont typeface="Arial"/>
              <a:buChar char="●"/>
            </a:pPr>
            <a:r>
              <a:rPr lang="en" dirty="0" smtClean="0"/>
              <a:t>E-Mail, Foren, Chats</a:t>
            </a:r>
          </a:p>
          <a:p>
            <a:pPr marL="457200" lvl="0" indent="-368300" rtl="0">
              <a:buClr>
                <a:schemeClr val="dk1"/>
              </a:buClr>
              <a:buSzPct val="100000"/>
              <a:buFont typeface="Arial"/>
              <a:buChar char="●"/>
            </a:pPr>
            <a:r>
              <a:rPr lang="en" dirty="0" smtClean="0"/>
              <a:t>…</a:t>
            </a:r>
          </a:p>
          <a:p>
            <a:endParaRPr lang="en" dirty="0"/>
          </a:p>
        </p:txBody>
      </p:sp>
      <p:sp>
        <p:nvSpPr>
          <p:cNvPr id="50" name="Shape 50"/>
          <p:cNvSpPr txBox="1">
            <a:spLocks noGrp="1"/>
          </p:cNvSpPr>
          <p:nvPr>
            <p:ph type="body" idx="2"/>
          </p:nvPr>
        </p:nvSpPr>
        <p:spPr>
          <a:xfrm>
            <a:off x="4525525" y="1600200"/>
            <a:ext cx="4506900" cy="4967700"/>
          </a:xfrm>
          <a:prstGeom prst="rect">
            <a:avLst/>
          </a:prstGeom>
        </p:spPr>
        <p:txBody>
          <a:bodyPr lIns="91425" tIns="91425" rIns="91425" bIns="91425" anchor="t" anchorCtr="0">
            <a:noAutofit/>
          </a:bodyPr>
          <a:lstStyle/>
          <a:p>
            <a:pPr marL="457200" lvl="0" indent="-368300" rtl="0">
              <a:buClr>
                <a:schemeClr val="dk1"/>
              </a:buClr>
              <a:buSzPct val="100000"/>
              <a:buFont typeface="Arial"/>
              <a:buChar char="➔"/>
            </a:pPr>
            <a:r>
              <a:rPr lang="en" dirty="0" smtClean="0"/>
              <a:t>Web 2.0</a:t>
            </a:r>
            <a:endParaRPr lang="en" dirty="0"/>
          </a:p>
          <a:p>
            <a:pPr marL="457200" lvl="0" indent="-368300" rtl="0">
              <a:buClr>
                <a:schemeClr val="dk1"/>
              </a:buClr>
              <a:buSzPct val="100000"/>
              <a:buFont typeface="Arial"/>
              <a:buChar char="➔"/>
            </a:pPr>
            <a:r>
              <a:rPr lang="en" dirty="0" smtClean="0"/>
              <a:t>Smartphone, Tablet, …</a:t>
            </a:r>
          </a:p>
          <a:p>
            <a:pPr marL="457200" indent="-368300">
              <a:buFont typeface="Arial"/>
              <a:buChar char="➔"/>
            </a:pPr>
            <a:r>
              <a:rPr lang="en" dirty="0" smtClean="0"/>
              <a:t>Dynamische Anwendungen</a:t>
            </a:r>
            <a:endParaRPr lang="en" dirty="0"/>
          </a:p>
          <a:p>
            <a:pPr marL="457200" lvl="0" indent="-368300" rtl="0">
              <a:buClr>
                <a:schemeClr val="dk1"/>
              </a:buClr>
              <a:buSzPct val="100000"/>
              <a:buFont typeface="Arial"/>
              <a:buChar char="➔"/>
            </a:pPr>
            <a:r>
              <a:rPr lang="en" dirty="0" smtClean="0"/>
              <a:t>Informationsaustausch</a:t>
            </a:r>
          </a:p>
          <a:p>
            <a:pPr marL="457200" lvl="0" indent="-368300" rtl="0">
              <a:buClr>
                <a:schemeClr val="dk1"/>
              </a:buClr>
              <a:buSzPct val="100000"/>
              <a:buFont typeface="Arial"/>
              <a:buChar char="➔"/>
            </a:pPr>
            <a:r>
              <a:rPr lang="en" dirty="0" smtClean="0"/>
              <a:t>Personalisiert</a:t>
            </a:r>
          </a:p>
          <a:p>
            <a:pPr marL="457200" lvl="0" indent="-368300" rtl="0">
              <a:buClr>
                <a:schemeClr val="dk1"/>
              </a:buClr>
              <a:buSzPct val="100000"/>
              <a:buFont typeface="Arial"/>
              <a:buChar char="➔"/>
            </a:pPr>
            <a:r>
              <a:rPr lang="en" dirty="0" smtClean="0"/>
              <a:t>Soziale Netzwerke</a:t>
            </a:r>
          </a:p>
          <a:p>
            <a:pPr marL="457200" lvl="0" indent="-368300" rtl="0">
              <a:buClr>
                <a:schemeClr val="dk1"/>
              </a:buClr>
              <a:buSzPct val="100000"/>
              <a:buFont typeface="Arial"/>
              <a:buChar char="➔"/>
            </a:pPr>
            <a:r>
              <a:rPr lang="en" dirty="0" smtClean="0"/>
              <a:t>…</a:t>
            </a:r>
          </a:p>
          <a:p>
            <a:pPr marL="457200" lvl="0" indent="-368300" rtl="0">
              <a:buClr>
                <a:schemeClr val="dk1"/>
              </a:buClr>
              <a:buSzPct val="100000"/>
              <a:buFont typeface="Arial"/>
              <a:buChar char="➔"/>
            </a:pPr>
            <a:endParaRPr lang="en" dirty="0"/>
          </a:p>
        </p:txBody>
      </p:sp>
    </p:spTree>
    <p:extLst>
      <p:ext uri="{BB962C8B-B14F-4D97-AF65-F5344CB8AC3E}">
        <p14:creationId xmlns="" xmlns:p14="http://schemas.microsoft.com/office/powerpoint/2010/main" val="3037256816"/>
      </p:ext>
    </p:extLst>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Simple Light 2">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10310</Words>
  <Application>Microsoft Office PowerPoint</Application>
  <PresentationFormat>Bildschirmpräsentation (4:3)</PresentationFormat>
  <Paragraphs>631</Paragraphs>
  <Slides>64</Slides>
  <Notes>64</Notes>
  <HiddenSlides>2</HiddenSlides>
  <MMClips>0</MMClips>
  <ScaleCrop>false</ScaleCrop>
  <HeadingPairs>
    <vt:vector size="4" baseType="variant">
      <vt:variant>
        <vt:lpstr>Design</vt:lpstr>
      </vt:variant>
      <vt:variant>
        <vt:i4>1</vt:i4>
      </vt:variant>
      <vt:variant>
        <vt:lpstr>Folientitel</vt:lpstr>
      </vt:variant>
      <vt:variant>
        <vt:i4>64</vt:i4>
      </vt:variant>
    </vt:vector>
  </HeadingPairs>
  <TitlesOfParts>
    <vt:vector size="65" baseType="lpstr">
      <vt:lpstr>Simple Light 2</vt:lpstr>
      <vt:lpstr>Folie 1</vt:lpstr>
      <vt:lpstr>Was ist das für ein Foliensatz?</vt:lpstr>
      <vt:lpstr>Ziele</vt:lpstr>
      <vt:lpstr>Neue Medien - Neue Gefahren?</vt:lpstr>
      <vt:lpstr>Schlaue und glückliche Medienkinder</vt:lpstr>
      <vt:lpstr>Was heute normal ist (bei 12-19-Jährigen)</vt:lpstr>
      <vt:lpstr>Das Internet erfüllt basale Bedürfnisse</vt:lpstr>
      <vt:lpstr>Das Internet ist wie eine grosse Stadt...</vt:lpstr>
      <vt:lpstr>Das Internet im Wandel</vt:lpstr>
      <vt:lpstr>Chancen und Gefahren </vt:lpstr>
      <vt:lpstr>Jugendgefährdende Inhalte</vt:lpstr>
      <vt:lpstr>Cyberbullying / Cybermobbing</vt:lpstr>
      <vt:lpstr>Cybermobbing gegen Erwachsene</vt:lpstr>
      <vt:lpstr>Abofallen / Klickfallen</vt:lpstr>
      <vt:lpstr>Grooming</vt:lpstr>
      <vt:lpstr>Sucht</vt:lpstr>
      <vt:lpstr>Gängige Missverständnisse</vt:lpstr>
      <vt:lpstr>Videobeispiele</vt:lpstr>
      <vt:lpstr>Was ist Ihre Geschichte?</vt:lpstr>
      <vt:lpstr>Wie können Kinder betroffen sein?</vt:lpstr>
      <vt:lpstr>% der Kinder (6-13)</vt:lpstr>
      <vt:lpstr>% der Jugendlichen</vt:lpstr>
      <vt:lpstr>Jedes Kind reagiert anders</vt:lpstr>
      <vt:lpstr>Achtung: “Wechselwirkungen”</vt:lpstr>
      <vt:lpstr>Achtung: “Abwärtsspirale”</vt:lpstr>
      <vt:lpstr>“Mehrfache Dosis” verstärkt Risiken</vt:lpstr>
      <vt:lpstr>Risikofaktoren bei Gewaltmedien</vt:lpstr>
      <vt:lpstr>Risikofaktoren bei Pornografie</vt:lpstr>
      <vt:lpstr>Risikofaktoren bei Mobbing</vt:lpstr>
      <vt:lpstr>Risikofaktoren bei Sucht</vt:lpstr>
      <vt:lpstr>Allgemeine Schutzfaktoren</vt:lpstr>
      <vt:lpstr>Schutzfaktor Medienkompetenz</vt:lpstr>
      <vt:lpstr>Bitte tauschen Sie sich aus</vt:lpstr>
      <vt:lpstr>Was ist Ihre Einstellung?</vt:lpstr>
      <vt:lpstr>Was Eltern normalerweise tun</vt:lpstr>
      <vt:lpstr>Was Sie konkret tun können</vt:lpstr>
      <vt:lpstr>Technische Schutzmassnahmen (für junge Kinder)</vt:lpstr>
      <vt:lpstr>Grenzen technischer Massnahmen</vt:lpstr>
      <vt:lpstr>Gesetzeslage: Problematische Inhalte</vt:lpstr>
      <vt:lpstr>Gesetzeslage: Cybermobbing</vt:lpstr>
      <vt:lpstr>Gesetzeslage: Konsum und Geschäfte</vt:lpstr>
      <vt:lpstr>Wann zur Polizei?</vt:lpstr>
      <vt:lpstr>Was macht die Polizei?</vt:lpstr>
      <vt:lpstr>Grenzen gesetzlicher Möglichkeiten</vt:lpstr>
      <vt:lpstr>Elterliche Kontrolle</vt:lpstr>
      <vt:lpstr>Altersfreigaben</vt:lpstr>
      <vt:lpstr>Grenzen elterlicher Kontrolle</vt:lpstr>
      <vt:lpstr>Wirksame Strategien für Eltern</vt:lpstr>
      <vt:lpstr>1. Interesse zeigen und reden </vt:lpstr>
      <vt:lpstr>2. Gemeinsam das Internet erkunden</vt:lpstr>
      <vt:lpstr>3. Nicht drohen oder strafen</vt:lpstr>
      <vt:lpstr>4. Reagieren, wenn etwas seltsam ist</vt:lpstr>
      <vt:lpstr>5. Empathie zeigen</vt:lpstr>
      <vt:lpstr>6. Gemeinsam Lösungen suchen</vt:lpstr>
      <vt:lpstr>7. Unterstützung / Hilfe suchen</vt:lpstr>
      <vt:lpstr>Fazit: Begleiten statt verbieten</vt:lpstr>
      <vt:lpstr>Eine gute Grundhaltung</vt:lpstr>
      <vt:lpstr>Beziehungspflege als Grundlage</vt:lpstr>
      <vt:lpstr>Gute Informationen für junge Kinder</vt:lpstr>
      <vt:lpstr>Gute Informationen für Jugendliche</vt:lpstr>
      <vt:lpstr>Gute Informationen für Eltern</vt:lpstr>
      <vt:lpstr>Beratungsangebote</vt:lpstr>
      <vt:lpstr>Elternbildungsangebote </vt:lpstr>
      <vt:lpstr>Weitere Ressourcen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 THE TRAINER</dc:title>
  <dc:creator>dopet</dc:creator>
  <cp:lastModifiedBy>U80702493</cp:lastModifiedBy>
  <cp:revision>372</cp:revision>
  <cp:lastPrinted>2014-05-06T07:08:24Z</cp:lastPrinted>
  <dcterms:modified xsi:type="dcterms:W3CDTF">2014-07-17T17:59:48Z</dcterms:modified>
</cp:coreProperties>
</file>